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bookmarkIdSeed="3">
  <p:sldMasterIdLst>
    <p:sldMasterId id="2147483648" r:id="rId1"/>
  </p:sldMasterIdLst>
  <p:notesMasterIdLst>
    <p:notesMasterId r:id="rId26"/>
  </p:notesMasterIdLst>
  <p:sldIdLst>
    <p:sldId id="548" r:id="rId2"/>
    <p:sldId id="748" r:id="rId3"/>
    <p:sldId id="825" r:id="rId4"/>
    <p:sldId id="826" r:id="rId5"/>
    <p:sldId id="827" r:id="rId6"/>
    <p:sldId id="828" r:id="rId7"/>
    <p:sldId id="276" r:id="rId8"/>
    <p:sldId id="908" r:id="rId9"/>
    <p:sldId id="909" r:id="rId10"/>
    <p:sldId id="910" r:id="rId11"/>
    <p:sldId id="911" r:id="rId12"/>
    <p:sldId id="900" r:id="rId13"/>
    <p:sldId id="901" r:id="rId14"/>
    <p:sldId id="877" r:id="rId15"/>
    <p:sldId id="878" r:id="rId16"/>
    <p:sldId id="879" r:id="rId17"/>
    <p:sldId id="880" r:id="rId18"/>
    <p:sldId id="902" r:id="rId19"/>
    <p:sldId id="903" r:id="rId20"/>
    <p:sldId id="912" r:id="rId21"/>
    <p:sldId id="905" r:id="rId22"/>
    <p:sldId id="913" r:id="rId23"/>
    <p:sldId id="881" r:id="rId24"/>
    <p:sldId id="914" r:id="rId2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975" autoAdjust="0"/>
    <p:restoredTop sz="69016" autoAdjust="0"/>
  </p:normalViewPr>
  <p:slideViewPr>
    <p:cSldViewPr snapToGrid="0" snapToObjects="1">
      <p:cViewPr varScale="1">
        <p:scale>
          <a:sx n="63" d="100"/>
          <a:sy n="63" d="100"/>
        </p:scale>
        <p:origin x="1038" y="60"/>
      </p:cViewPr>
      <p:guideLst/>
    </p:cSldViewPr>
  </p:slideViewPr>
  <p:outlineViewPr>
    <p:cViewPr>
      <p:scale>
        <a:sx n="33" d="100"/>
        <a:sy n="33" d="100"/>
      </p:scale>
      <p:origin x="0" y="-10938"/>
    </p:cViewPr>
  </p:outlin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avid Wood" userId="29211411-7552-4357-9fa8-d2472f7d07cf" providerId="ADAL" clId="{79725055-7D92-4322-86BA-A2EC6130018C}"/>
    <pc:docChg chg="delSld modSld">
      <pc:chgData name="David Wood" userId="29211411-7552-4357-9fa8-d2472f7d07cf" providerId="ADAL" clId="{79725055-7D92-4322-86BA-A2EC6130018C}" dt="2025-12-01T21:04:24.886" v="7" actId="2696"/>
      <pc:docMkLst>
        <pc:docMk/>
      </pc:docMkLst>
      <pc:sldChg chg="modSp del mod">
        <pc:chgData name="David Wood" userId="29211411-7552-4357-9fa8-d2472f7d07cf" providerId="ADAL" clId="{79725055-7D92-4322-86BA-A2EC6130018C}" dt="2025-12-01T21:04:24.886" v="7" actId="2696"/>
        <pc:sldMkLst>
          <pc:docMk/>
          <pc:sldMk cId="1222834778" sldId="904"/>
        </pc:sldMkLst>
        <pc:picChg chg="mod">
          <ac:chgData name="David Wood" userId="29211411-7552-4357-9fa8-d2472f7d07cf" providerId="ADAL" clId="{79725055-7D92-4322-86BA-A2EC6130018C}" dt="2025-12-01T21:03:18.727" v="1" actId="1076"/>
          <ac:picMkLst>
            <pc:docMk/>
            <pc:sldMk cId="1222834778" sldId="904"/>
            <ac:picMk id="6" creationId="{1EA98B3A-960E-BC73-F96C-774F982471D2}"/>
          </ac:picMkLst>
        </pc:picChg>
        <pc:picChg chg="mod">
          <ac:chgData name="David Wood" userId="29211411-7552-4357-9fa8-d2472f7d07cf" providerId="ADAL" clId="{79725055-7D92-4322-86BA-A2EC6130018C}" dt="2025-12-01T21:03:23.658" v="2" actId="1076"/>
          <ac:picMkLst>
            <pc:docMk/>
            <pc:sldMk cId="1222834778" sldId="904"/>
            <ac:picMk id="7" creationId="{F5ED6C75-AA13-FCC5-2BBC-ED4274FC88D6}"/>
          </ac:picMkLst>
        </pc:picChg>
        <pc:picChg chg="mod">
          <ac:chgData name="David Wood" userId="29211411-7552-4357-9fa8-d2472f7d07cf" providerId="ADAL" clId="{79725055-7D92-4322-86BA-A2EC6130018C}" dt="2025-12-01T21:03:33.350" v="4" actId="14100"/>
          <ac:picMkLst>
            <pc:docMk/>
            <pc:sldMk cId="1222834778" sldId="904"/>
            <ac:picMk id="8" creationId="{BB315950-59A6-5A8E-9443-672E48911424}"/>
          </ac:picMkLst>
        </pc:picChg>
        <pc:picChg chg="mod">
          <ac:chgData name="David Wood" userId="29211411-7552-4357-9fa8-d2472f7d07cf" providerId="ADAL" clId="{79725055-7D92-4322-86BA-A2EC6130018C}" dt="2025-12-01T21:03:42.939" v="6" actId="14100"/>
          <ac:picMkLst>
            <pc:docMk/>
            <pc:sldMk cId="1222834778" sldId="904"/>
            <ac:picMk id="9" creationId="{33D99C9D-6FBB-8259-A05D-217A035B3D06}"/>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9383AEA-7211-3A4F-99E6-6F21C9C7C3B5}" type="datetimeFigureOut">
              <a:rPr lang="en-US" smtClean="0"/>
              <a:t>12/2/2025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BDA50D7-0F0B-8546-8C89-6FEA6C8FB26C}" type="slidenum">
              <a:rPr lang="en-US" smtClean="0"/>
              <a:t>‹#›</a:t>
            </a:fld>
            <a:endParaRPr lang="en-US"/>
          </a:p>
        </p:txBody>
      </p:sp>
    </p:spTree>
    <p:extLst>
      <p:ext uri="{BB962C8B-B14F-4D97-AF65-F5344CB8AC3E}">
        <p14:creationId xmlns:p14="http://schemas.microsoft.com/office/powerpoint/2010/main" val="6446062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1A11A24-88A2-5241-9F62-21AEFE21777A}" type="slidenum">
              <a:rPr lang="en-US" smtClean="0"/>
              <a:t>1</a:t>
            </a:fld>
            <a:endParaRPr lang="en-US"/>
          </a:p>
        </p:txBody>
      </p:sp>
    </p:spTree>
    <p:extLst>
      <p:ext uri="{BB962C8B-B14F-4D97-AF65-F5344CB8AC3E}">
        <p14:creationId xmlns:p14="http://schemas.microsoft.com/office/powerpoint/2010/main" val="23957221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AABB9BB-C5C1-41F4-864E-71DEAA0DB7D8}" type="slidenum">
              <a:rPr lang="en-US" smtClean="0"/>
              <a:t>7</a:t>
            </a:fld>
            <a:endParaRPr lang="en-US"/>
          </a:p>
        </p:txBody>
      </p:sp>
    </p:spTree>
    <p:extLst>
      <p:ext uri="{BB962C8B-B14F-4D97-AF65-F5344CB8AC3E}">
        <p14:creationId xmlns:p14="http://schemas.microsoft.com/office/powerpoint/2010/main" val="42551911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8BDA50D7-0F0B-8546-8C89-6FEA6C8FB26C}" type="slidenum">
              <a:rPr lang="en-US" smtClean="0"/>
              <a:t>13</a:t>
            </a:fld>
            <a:endParaRPr lang="en-US"/>
          </a:p>
        </p:txBody>
      </p:sp>
    </p:spTree>
    <p:extLst>
      <p:ext uri="{BB962C8B-B14F-4D97-AF65-F5344CB8AC3E}">
        <p14:creationId xmlns:p14="http://schemas.microsoft.com/office/powerpoint/2010/main" val="14225124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C58D93-D8D1-8E4F-CBA8-35A87099EDF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817E752-E8C4-62F9-1E7F-B13C3BCB600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DE47833-5115-8D37-0249-519FA9E9690B}"/>
              </a:ext>
            </a:extLst>
          </p:cNvPr>
          <p:cNvSpPr>
            <a:spLocks noGrp="1"/>
          </p:cNvSpPr>
          <p:nvPr>
            <p:ph type="body" idx="1"/>
          </p:nvPr>
        </p:nvSpPr>
        <p:spPr/>
        <p:txBody>
          <a:bodyPr/>
          <a:lstStyle/>
          <a:p>
            <a:endParaRPr lang="en-AU" dirty="0"/>
          </a:p>
        </p:txBody>
      </p:sp>
      <p:sp>
        <p:nvSpPr>
          <p:cNvPr id="4" name="Slide Number Placeholder 3">
            <a:extLst>
              <a:ext uri="{FF2B5EF4-FFF2-40B4-BE49-F238E27FC236}">
                <a16:creationId xmlns:a16="http://schemas.microsoft.com/office/drawing/2014/main" id="{ADC1BA1E-2268-D946-069F-54B876A1D4E7}"/>
              </a:ext>
            </a:extLst>
          </p:cNvPr>
          <p:cNvSpPr>
            <a:spLocks noGrp="1"/>
          </p:cNvSpPr>
          <p:nvPr>
            <p:ph type="sldNum" sz="quarter" idx="5"/>
          </p:nvPr>
        </p:nvSpPr>
        <p:spPr/>
        <p:txBody>
          <a:bodyPr/>
          <a:lstStyle/>
          <a:p>
            <a:fld id="{8BDA50D7-0F0B-8546-8C89-6FEA6C8FB26C}" type="slidenum">
              <a:rPr lang="en-US" smtClean="0"/>
              <a:t>24</a:t>
            </a:fld>
            <a:endParaRPr lang="en-US"/>
          </a:p>
        </p:txBody>
      </p:sp>
    </p:spTree>
    <p:extLst>
      <p:ext uri="{BB962C8B-B14F-4D97-AF65-F5344CB8AC3E}">
        <p14:creationId xmlns:p14="http://schemas.microsoft.com/office/powerpoint/2010/main" val="24665603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D6A3D5-0579-5E4A-8206-CB1467E861B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79FFA5B-0A3D-E248-AC14-EC12B6D0D1C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D77804A8-193D-8E4F-850E-F47C0D6C44FD}"/>
              </a:ext>
            </a:extLst>
          </p:cNvPr>
          <p:cNvSpPr>
            <a:spLocks noGrp="1"/>
          </p:cNvSpPr>
          <p:nvPr>
            <p:ph type="dt" sz="half" idx="10"/>
          </p:nvPr>
        </p:nvSpPr>
        <p:spPr/>
        <p:txBody>
          <a:bodyPr/>
          <a:lstStyle/>
          <a:p>
            <a:fld id="{74CE6B76-3912-A648-BD7F-D59E7AF1912C}" type="datetimeFigureOut">
              <a:rPr lang="en-US" smtClean="0"/>
              <a:t>12/2/2025</a:t>
            </a:fld>
            <a:endParaRPr lang="en-US"/>
          </a:p>
        </p:txBody>
      </p:sp>
      <p:sp>
        <p:nvSpPr>
          <p:cNvPr id="5" name="Footer Placeholder 4">
            <a:extLst>
              <a:ext uri="{FF2B5EF4-FFF2-40B4-BE49-F238E27FC236}">
                <a16:creationId xmlns:a16="http://schemas.microsoft.com/office/drawing/2014/main" id="{8E08E19E-8311-214E-83B1-C7642710592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4BE55C0-4A9F-534E-A6A2-B1E548BA13CD}"/>
              </a:ext>
            </a:extLst>
          </p:cNvPr>
          <p:cNvSpPr>
            <a:spLocks noGrp="1"/>
          </p:cNvSpPr>
          <p:nvPr>
            <p:ph type="sldNum" sz="quarter" idx="12"/>
          </p:nvPr>
        </p:nvSpPr>
        <p:spPr/>
        <p:txBody>
          <a:bodyPr/>
          <a:lstStyle/>
          <a:p>
            <a:fld id="{6B977CBB-9CEE-5040-A33F-90B9F9BC1308}" type="slidenum">
              <a:rPr lang="en-US" smtClean="0"/>
              <a:t>‹#›</a:t>
            </a:fld>
            <a:endParaRPr lang="en-US"/>
          </a:p>
        </p:txBody>
      </p:sp>
    </p:spTree>
    <p:extLst>
      <p:ext uri="{BB962C8B-B14F-4D97-AF65-F5344CB8AC3E}">
        <p14:creationId xmlns:p14="http://schemas.microsoft.com/office/powerpoint/2010/main" val="83581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8E0BE7-8AE4-CA43-8A2D-DED82D1A312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8F64F89-91BA-D444-A908-09ACC087637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0C21E5A-6ABA-4E49-ADFE-BEC0C1DA1F39}"/>
              </a:ext>
            </a:extLst>
          </p:cNvPr>
          <p:cNvSpPr>
            <a:spLocks noGrp="1"/>
          </p:cNvSpPr>
          <p:nvPr>
            <p:ph type="dt" sz="half" idx="10"/>
          </p:nvPr>
        </p:nvSpPr>
        <p:spPr/>
        <p:txBody>
          <a:bodyPr/>
          <a:lstStyle/>
          <a:p>
            <a:fld id="{74CE6B76-3912-A648-BD7F-D59E7AF1912C}" type="datetimeFigureOut">
              <a:rPr lang="en-US" smtClean="0"/>
              <a:t>12/2/2025</a:t>
            </a:fld>
            <a:endParaRPr lang="en-US"/>
          </a:p>
        </p:txBody>
      </p:sp>
      <p:sp>
        <p:nvSpPr>
          <p:cNvPr id="5" name="Footer Placeholder 4">
            <a:extLst>
              <a:ext uri="{FF2B5EF4-FFF2-40B4-BE49-F238E27FC236}">
                <a16:creationId xmlns:a16="http://schemas.microsoft.com/office/drawing/2014/main" id="{9E80B41C-0599-5841-9E9E-4947630F09A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330146F-04CB-6D49-8C22-3715FDF42057}"/>
              </a:ext>
            </a:extLst>
          </p:cNvPr>
          <p:cNvSpPr>
            <a:spLocks noGrp="1"/>
          </p:cNvSpPr>
          <p:nvPr>
            <p:ph type="sldNum" sz="quarter" idx="12"/>
          </p:nvPr>
        </p:nvSpPr>
        <p:spPr/>
        <p:txBody>
          <a:bodyPr/>
          <a:lstStyle/>
          <a:p>
            <a:fld id="{6B977CBB-9CEE-5040-A33F-90B9F9BC1308}" type="slidenum">
              <a:rPr lang="en-US" smtClean="0"/>
              <a:t>‹#›</a:t>
            </a:fld>
            <a:endParaRPr lang="en-US"/>
          </a:p>
        </p:txBody>
      </p:sp>
    </p:spTree>
    <p:extLst>
      <p:ext uri="{BB962C8B-B14F-4D97-AF65-F5344CB8AC3E}">
        <p14:creationId xmlns:p14="http://schemas.microsoft.com/office/powerpoint/2010/main" val="31577799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AD29848-1281-ED4F-B3ED-C89A14E6B95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577F4EB-049B-8A47-9519-1A450DE05EF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F486217-19F5-7441-B758-6AF0D2B9B4A5}"/>
              </a:ext>
            </a:extLst>
          </p:cNvPr>
          <p:cNvSpPr>
            <a:spLocks noGrp="1"/>
          </p:cNvSpPr>
          <p:nvPr>
            <p:ph type="dt" sz="half" idx="10"/>
          </p:nvPr>
        </p:nvSpPr>
        <p:spPr/>
        <p:txBody>
          <a:bodyPr/>
          <a:lstStyle/>
          <a:p>
            <a:fld id="{74CE6B76-3912-A648-BD7F-D59E7AF1912C}" type="datetimeFigureOut">
              <a:rPr lang="en-US" smtClean="0"/>
              <a:t>12/2/2025</a:t>
            </a:fld>
            <a:endParaRPr lang="en-US"/>
          </a:p>
        </p:txBody>
      </p:sp>
      <p:sp>
        <p:nvSpPr>
          <p:cNvPr id="5" name="Footer Placeholder 4">
            <a:extLst>
              <a:ext uri="{FF2B5EF4-FFF2-40B4-BE49-F238E27FC236}">
                <a16:creationId xmlns:a16="http://schemas.microsoft.com/office/drawing/2014/main" id="{AD1503ED-896E-7545-9C80-13AC18CE162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0118814-BFCA-664F-97A4-85FB3B5614BD}"/>
              </a:ext>
            </a:extLst>
          </p:cNvPr>
          <p:cNvSpPr>
            <a:spLocks noGrp="1"/>
          </p:cNvSpPr>
          <p:nvPr>
            <p:ph type="sldNum" sz="quarter" idx="12"/>
          </p:nvPr>
        </p:nvSpPr>
        <p:spPr/>
        <p:txBody>
          <a:bodyPr/>
          <a:lstStyle/>
          <a:p>
            <a:fld id="{6B977CBB-9CEE-5040-A33F-90B9F9BC1308}" type="slidenum">
              <a:rPr lang="en-US" smtClean="0"/>
              <a:t>‹#›</a:t>
            </a:fld>
            <a:endParaRPr lang="en-US"/>
          </a:p>
        </p:txBody>
      </p:sp>
    </p:spTree>
    <p:extLst>
      <p:ext uri="{BB962C8B-B14F-4D97-AF65-F5344CB8AC3E}">
        <p14:creationId xmlns:p14="http://schemas.microsoft.com/office/powerpoint/2010/main" val="16152328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B58D43-66E6-8D43-BB62-5F291A4F910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25EEE76-698C-4240-A687-682096D0BB5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8C54032-CB3A-4246-8197-255551F88C70}"/>
              </a:ext>
            </a:extLst>
          </p:cNvPr>
          <p:cNvSpPr>
            <a:spLocks noGrp="1"/>
          </p:cNvSpPr>
          <p:nvPr>
            <p:ph type="dt" sz="half" idx="10"/>
          </p:nvPr>
        </p:nvSpPr>
        <p:spPr/>
        <p:txBody>
          <a:bodyPr/>
          <a:lstStyle/>
          <a:p>
            <a:fld id="{74CE6B76-3912-A648-BD7F-D59E7AF1912C}" type="datetimeFigureOut">
              <a:rPr lang="en-US" smtClean="0"/>
              <a:t>12/2/2025</a:t>
            </a:fld>
            <a:endParaRPr lang="en-US"/>
          </a:p>
        </p:txBody>
      </p:sp>
      <p:sp>
        <p:nvSpPr>
          <p:cNvPr id="5" name="Footer Placeholder 4">
            <a:extLst>
              <a:ext uri="{FF2B5EF4-FFF2-40B4-BE49-F238E27FC236}">
                <a16:creationId xmlns:a16="http://schemas.microsoft.com/office/drawing/2014/main" id="{BED208E0-A94D-194B-92CC-09DA32B7126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210379B-BF7A-1746-BADB-F25D2D2B402F}"/>
              </a:ext>
            </a:extLst>
          </p:cNvPr>
          <p:cNvSpPr>
            <a:spLocks noGrp="1"/>
          </p:cNvSpPr>
          <p:nvPr>
            <p:ph type="sldNum" sz="quarter" idx="12"/>
          </p:nvPr>
        </p:nvSpPr>
        <p:spPr/>
        <p:txBody>
          <a:bodyPr/>
          <a:lstStyle/>
          <a:p>
            <a:fld id="{6B977CBB-9CEE-5040-A33F-90B9F9BC1308}" type="slidenum">
              <a:rPr lang="en-US" smtClean="0"/>
              <a:t>‹#›</a:t>
            </a:fld>
            <a:endParaRPr lang="en-US"/>
          </a:p>
        </p:txBody>
      </p:sp>
    </p:spTree>
    <p:extLst>
      <p:ext uri="{BB962C8B-B14F-4D97-AF65-F5344CB8AC3E}">
        <p14:creationId xmlns:p14="http://schemas.microsoft.com/office/powerpoint/2010/main" val="13997813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5696DC-F1A7-7245-97E1-9A901BE06DA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35563AB-5724-9F4F-A4D3-D9FF7E78364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2C73A3C-4FA4-CA45-A7DC-F8F88A04F081}"/>
              </a:ext>
            </a:extLst>
          </p:cNvPr>
          <p:cNvSpPr>
            <a:spLocks noGrp="1"/>
          </p:cNvSpPr>
          <p:nvPr>
            <p:ph type="dt" sz="half" idx="10"/>
          </p:nvPr>
        </p:nvSpPr>
        <p:spPr/>
        <p:txBody>
          <a:bodyPr/>
          <a:lstStyle/>
          <a:p>
            <a:fld id="{74CE6B76-3912-A648-BD7F-D59E7AF1912C}" type="datetimeFigureOut">
              <a:rPr lang="en-US" smtClean="0"/>
              <a:t>12/2/2025</a:t>
            </a:fld>
            <a:endParaRPr lang="en-US"/>
          </a:p>
        </p:txBody>
      </p:sp>
      <p:sp>
        <p:nvSpPr>
          <p:cNvPr id="5" name="Footer Placeholder 4">
            <a:extLst>
              <a:ext uri="{FF2B5EF4-FFF2-40B4-BE49-F238E27FC236}">
                <a16:creationId xmlns:a16="http://schemas.microsoft.com/office/drawing/2014/main" id="{E056C332-62CD-984A-AB7B-990EF0F3DCD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7FD4229-3695-4A4A-AEA1-374AD1A2F6A9}"/>
              </a:ext>
            </a:extLst>
          </p:cNvPr>
          <p:cNvSpPr>
            <a:spLocks noGrp="1"/>
          </p:cNvSpPr>
          <p:nvPr>
            <p:ph type="sldNum" sz="quarter" idx="12"/>
          </p:nvPr>
        </p:nvSpPr>
        <p:spPr/>
        <p:txBody>
          <a:bodyPr/>
          <a:lstStyle/>
          <a:p>
            <a:fld id="{6B977CBB-9CEE-5040-A33F-90B9F9BC1308}" type="slidenum">
              <a:rPr lang="en-US" smtClean="0"/>
              <a:t>‹#›</a:t>
            </a:fld>
            <a:endParaRPr lang="en-US"/>
          </a:p>
        </p:txBody>
      </p:sp>
    </p:spTree>
    <p:extLst>
      <p:ext uri="{BB962C8B-B14F-4D97-AF65-F5344CB8AC3E}">
        <p14:creationId xmlns:p14="http://schemas.microsoft.com/office/powerpoint/2010/main" val="37966900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6C299E-EF1B-854D-8DC1-81B605C8B9B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DBFA04E-123E-2340-9019-E161E4586CB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C44660E-8CEA-6B4E-A496-728AB5B1A92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345FF549-2592-5A44-A5CD-CE4B818DFB58}"/>
              </a:ext>
            </a:extLst>
          </p:cNvPr>
          <p:cNvSpPr>
            <a:spLocks noGrp="1"/>
          </p:cNvSpPr>
          <p:nvPr>
            <p:ph type="dt" sz="half" idx="10"/>
          </p:nvPr>
        </p:nvSpPr>
        <p:spPr/>
        <p:txBody>
          <a:bodyPr/>
          <a:lstStyle/>
          <a:p>
            <a:fld id="{74CE6B76-3912-A648-BD7F-D59E7AF1912C}" type="datetimeFigureOut">
              <a:rPr lang="en-US" smtClean="0"/>
              <a:t>12/2/2025</a:t>
            </a:fld>
            <a:endParaRPr lang="en-US"/>
          </a:p>
        </p:txBody>
      </p:sp>
      <p:sp>
        <p:nvSpPr>
          <p:cNvPr id="6" name="Footer Placeholder 5">
            <a:extLst>
              <a:ext uri="{FF2B5EF4-FFF2-40B4-BE49-F238E27FC236}">
                <a16:creationId xmlns:a16="http://schemas.microsoft.com/office/drawing/2014/main" id="{167348F9-A584-2A41-9833-8FD1FA57597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A3564BE-1C1F-F44F-9E3C-5D21276CE438}"/>
              </a:ext>
            </a:extLst>
          </p:cNvPr>
          <p:cNvSpPr>
            <a:spLocks noGrp="1"/>
          </p:cNvSpPr>
          <p:nvPr>
            <p:ph type="sldNum" sz="quarter" idx="12"/>
          </p:nvPr>
        </p:nvSpPr>
        <p:spPr/>
        <p:txBody>
          <a:bodyPr/>
          <a:lstStyle/>
          <a:p>
            <a:fld id="{6B977CBB-9CEE-5040-A33F-90B9F9BC1308}" type="slidenum">
              <a:rPr lang="en-US" smtClean="0"/>
              <a:t>‹#›</a:t>
            </a:fld>
            <a:endParaRPr lang="en-US"/>
          </a:p>
        </p:txBody>
      </p:sp>
    </p:spTree>
    <p:extLst>
      <p:ext uri="{BB962C8B-B14F-4D97-AF65-F5344CB8AC3E}">
        <p14:creationId xmlns:p14="http://schemas.microsoft.com/office/powerpoint/2010/main" val="17181123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048635-4641-D646-B95F-8BA3AB6DB423}"/>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E9FB62B9-3084-3545-B188-68C944A1E37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C4400E8-61E3-3442-8254-5743BFDED99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BB0D4FB-9477-964D-A23B-DFAB184D338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7FABB16-7F01-8E40-8434-1DAE31FC796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9072C04-B6A7-5C4E-BCC0-EBA8CA75D131}"/>
              </a:ext>
            </a:extLst>
          </p:cNvPr>
          <p:cNvSpPr>
            <a:spLocks noGrp="1"/>
          </p:cNvSpPr>
          <p:nvPr>
            <p:ph type="dt" sz="half" idx="10"/>
          </p:nvPr>
        </p:nvSpPr>
        <p:spPr/>
        <p:txBody>
          <a:bodyPr/>
          <a:lstStyle/>
          <a:p>
            <a:fld id="{74CE6B76-3912-A648-BD7F-D59E7AF1912C}" type="datetimeFigureOut">
              <a:rPr lang="en-US" smtClean="0"/>
              <a:t>12/2/2025</a:t>
            </a:fld>
            <a:endParaRPr lang="en-US"/>
          </a:p>
        </p:txBody>
      </p:sp>
      <p:sp>
        <p:nvSpPr>
          <p:cNvPr id="8" name="Footer Placeholder 7">
            <a:extLst>
              <a:ext uri="{FF2B5EF4-FFF2-40B4-BE49-F238E27FC236}">
                <a16:creationId xmlns:a16="http://schemas.microsoft.com/office/drawing/2014/main" id="{C8B37109-6026-4D4E-9F6E-9C469098F8F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9A2EAA5-EA0A-EA4B-A03D-52B6BC6B60BD}"/>
              </a:ext>
            </a:extLst>
          </p:cNvPr>
          <p:cNvSpPr>
            <a:spLocks noGrp="1"/>
          </p:cNvSpPr>
          <p:nvPr>
            <p:ph type="sldNum" sz="quarter" idx="12"/>
          </p:nvPr>
        </p:nvSpPr>
        <p:spPr/>
        <p:txBody>
          <a:bodyPr/>
          <a:lstStyle/>
          <a:p>
            <a:fld id="{6B977CBB-9CEE-5040-A33F-90B9F9BC1308}" type="slidenum">
              <a:rPr lang="en-US" smtClean="0"/>
              <a:t>‹#›</a:t>
            </a:fld>
            <a:endParaRPr lang="en-US"/>
          </a:p>
        </p:txBody>
      </p:sp>
    </p:spTree>
    <p:extLst>
      <p:ext uri="{BB962C8B-B14F-4D97-AF65-F5344CB8AC3E}">
        <p14:creationId xmlns:p14="http://schemas.microsoft.com/office/powerpoint/2010/main" val="38163331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0C1510-A9AD-D643-9B00-2001D73C35C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49A50A6-82F2-E646-AD39-81B8F6C13046}"/>
              </a:ext>
            </a:extLst>
          </p:cNvPr>
          <p:cNvSpPr>
            <a:spLocks noGrp="1"/>
          </p:cNvSpPr>
          <p:nvPr>
            <p:ph type="dt" sz="half" idx="10"/>
          </p:nvPr>
        </p:nvSpPr>
        <p:spPr/>
        <p:txBody>
          <a:bodyPr/>
          <a:lstStyle/>
          <a:p>
            <a:fld id="{74CE6B76-3912-A648-BD7F-D59E7AF1912C}" type="datetimeFigureOut">
              <a:rPr lang="en-US" smtClean="0"/>
              <a:t>12/2/2025</a:t>
            </a:fld>
            <a:endParaRPr lang="en-US"/>
          </a:p>
        </p:txBody>
      </p:sp>
      <p:sp>
        <p:nvSpPr>
          <p:cNvPr id="4" name="Footer Placeholder 3">
            <a:extLst>
              <a:ext uri="{FF2B5EF4-FFF2-40B4-BE49-F238E27FC236}">
                <a16:creationId xmlns:a16="http://schemas.microsoft.com/office/drawing/2014/main" id="{C0DD1884-5BBD-0045-9BC2-0718C5A1AD5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DAAD784-E22E-0C45-9BB2-35DA20C4A588}"/>
              </a:ext>
            </a:extLst>
          </p:cNvPr>
          <p:cNvSpPr>
            <a:spLocks noGrp="1"/>
          </p:cNvSpPr>
          <p:nvPr>
            <p:ph type="sldNum" sz="quarter" idx="12"/>
          </p:nvPr>
        </p:nvSpPr>
        <p:spPr/>
        <p:txBody>
          <a:bodyPr/>
          <a:lstStyle/>
          <a:p>
            <a:fld id="{6B977CBB-9CEE-5040-A33F-90B9F9BC1308}" type="slidenum">
              <a:rPr lang="en-US" smtClean="0"/>
              <a:t>‹#›</a:t>
            </a:fld>
            <a:endParaRPr lang="en-US"/>
          </a:p>
        </p:txBody>
      </p:sp>
    </p:spTree>
    <p:extLst>
      <p:ext uri="{BB962C8B-B14F-4D97-AF65-F5344CB8AC3E}">
        <p14:creationId xmlns:p14="http://schemas.microsoft.com/office/powerpoint/2010/main" val="6198763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E352E8D-1379-5542-A112-FA6F10010CEB}"/>
              </a:ext>
            </a:extLst>
          </p:cNvPr>
          <p:cNvSpPr>
            <a:spLocks noGrp="1"/>
          </p:cNvSpPr>
          <p:nvPr>
            <p:ph type="dt" sz="half" idx="10"/>
          </p:nvPr>
        </p:nvSpPr>
        <p:spPr/>
        <p:txBody>
          <a:bodyPr/>
          <a:lstStyle/>
          <a:p>
            <a:fld id="{74CE6B76-3912-A648-BD7F-D59E7AF1912C}" type="datetimeFigureOut">
              <a:rPr lang="en-US" smtClean="0"/>
              <a:t>12/2/2025</a:t>
            </a:fld>
            <a:endParaRPr lang="en-US"/>
          </a:p>
        </p:txBody>
      </p:sp>
      <p:sp>
        <p:nvSpPr>
          <p:cNvPr id="3" name="Footer Placeholder 2">
            <a:extLst>
              <a:ext uri="{FF2B5EF4-FFF2-40B4-BE49-F238E27FC236}">
                <a16:creationId xmlns:a16="http://schemas.microsoft.com/office/drawing/2014/main" id="{B8A2572E-31BE-2141-9DC7-848956F1497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6A0098EE-A417-204A-9261-D079F0DFD0D1}"/>
              </a:ext>
            </a:extLst>
          </p:cNvPr>
          <p:cNvSpPr>
            <a:spLocks noGrp="1"/>
          </p:cNvSpPr>
          <p:nvPr>
            <p:ph type="sldNum" sz="quarter" idx="12"/>
          </p:nvPr>
        </p:nvSpPr>
        <p:spPr/>
        <p:txBody>
          <a:bodyPr/>
          <a:lstStyle/>
          <a:p>
            <a:fld id="{6B977CBB-9CEE-5040-A33F-90B9F9BC1308}" type="slidenum">
              <a:rPr lang="en-US" smtClean="0"/>
              <a:t>‹#›</a:t>
            </a:fld>
            <a:endParaRPr lang="en-US"/>
          </a:p>
        </p:txBody>
      </p:sp>
    </p:spTree>
    <p:extLst>
      <p:ext uri="{BB962C8B-B14F-4D97-AF65-F5344CB8AC3E}">
        <p14:creationId xmlns:p14="http://schemas.microsoft.com/office/powerpoint/2010/main" val="34171164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BFE790-D069-C442-8853-CFB7521D12E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F3E0285-E640-1F4A-B2E0-705A3A7F8CA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E387F53-EF6D-0C40-AE8F-7F0BCA0C1E6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5E4FF7E-CE68-7942-B4B2-7788904E2A21}"/>
              </a:ext>
            </a:extLst>
          </p:cNvPr>
          <p:cNvSpPr>
            <a:spLocks noGrp="1"/>
          </p:cNvSpPr>
          <p:nvPr>
            <p:ph type="dt" sz="half" idx="10"/>
          </p:nvPr>
        </p:nvSpPr>
        <p:spPr/>
        <p:txBody>
          <a:bodyPr/>
          <a:lstStyle/>
          <a:p>
            <a:fld id="{74CE6B76-3912-A648-BD7F-D59E7AF1912C}" type="datetimeFigureOut">
              <a:rPr lang="en-US" smtClean="0"/>
              <a:t>12/2/2025</a:t>
            </a:fld>
            <a:endParaRPr lang="en-US"/>
          </a:p>
        </p:txBody>
      </p:sp>
      <p:sp>
        <p:nvSpPr>
          <p:cNvPr id="6" name="Footer Placeholder 5">
            <a:extLst>
              <a:ext uri="{FF2B5EF4-FFF2-40B4-BE49-F238E27FC236}">
                <a16:creationId xmlns:a16="http://schemas.microsoft.com/office/drawing/2014/main" id="{0642D0CD-43AC-0141-8A47-567A3E9620D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6C9465B-A514-DF41-9EF0-26DE80439E5C}"/>
              </a:ext>
            </a:extLst>
          </p:cNvPr>
          <p:cNvSpPr>
            <a:spLocks noGrp="1"/>
          </p:cNvSpPr>
          <p:nvPr>
            <p:ph type="sldNum" sz="quarter" idx="12"/>
          </p:nvPr>
        </p:nvSpPr>
        <p:spPr/>
        <p:txBody>
          <a:bodyPr/>
          <a:lstStyle/>
          <a:p>
            <a:fld id="{6B977CBB-9CEE-5040-A33F-90B9F9BC1308}" type="slidenum">
              <a:rPr lang="en-US" smtClean="0"/>
              <a:t>‹#›</a:t>
            </a:fld>
            <a:endParaRPr lang="en-US"/>
          </a:p>
        </p:txBody>
      </p:sp>
    </p:spTree>
    <p:extLst>
      <p:ext uri="{BB962C8B-B14F-4D97-AF65-F5344CB8AC3E}">
        <p14:creationId xmlns:p14="http://schemas.microsoft.com/office/powerpoint/2010/main" val="15578541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F4CE30-789B-8C44-A43D-236FFE6C0BF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7A45339-130A-C44C-9B6A-69396A6BFC7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2A007005-B994-3E43-877D-FD495C319DF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46E3DC9-0E15-DF44-AB0B-748C553FE1FD}"/>
              </a:ext>
            </a:extLst>
          </p:cNvPr>
          <p:cNvSpPr>
            <a:spLocks noGrp="1"/>
          </p:cNvSpPr>
          <p:nvPr>
            <p:ph type="dt" sz="half" idx="10"/>
          </p:nvPr>
        </p:nvSpPr>
        <p:spPr/>
        <p:txBody>
          <a:bodyPr/>
          <a:lstStyle/>
          <a:p>
            <a:fld id="{74CE6B76-3912-A648-BD7F-D59E7AF1912C}" type="datetimeFigureOut">
              <a:rPr lang="en-US" smtClean="0"/>
              <a:t>12/2/2025</a:t>
            </a:fld>
            <a:endParaRPr lang="en-US"/>
          </a:p>
        </p:txBody>
      </p:sp>
      <p:sp>
        <p:nvSpPr>
          <p:cNvPr id="6" name="Footer Placeholder 5">
            <a:extLst>
              <a:ext uri="{FF2B5EF4-FFF2-40B4-BE49-F238E27FC236}">
                <a16:creationId xmlns:a16="http://schemas.microsoft.com/office/drawing/2014/main" id="{A5DD56DA-8D3D-A942-93AF-F35966A31A1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75E30ED-7FCD-FD48-8AEE-1BA573D1BE2E}"/>
              </a:ext>
            </a:extLst>
          </p:cNvPr>
          <p:cNvSpPr>
            <a:spLocks noGrp="1"/>
          </p:cNvSpPr>
          <p:nvPr>
            <p:ph type="sldNum" sz="quarter" idx="12"/>
          </p:nvPr>
        </p:nvSpPr>
        <p:spPr/>
        <p:txBody>
          <a:bodyPr/>
          <a:lstStyle/>
          <a:p>
            <a:fld id="{6B977CBB-9CEE-5040-A33F-90B9F9BC1308}" type="slidenum">
              <a:rPr lang="en-US" smtClean="0"/>
              <a:t>‹#›</a:t>
            </a:fld>
            <a:endParaRPr lang="en-US"/>
          </a:p>
        </p:txBody>
      </p:sp>
    </p:spTree>
    <p:extLst>
      <p:ext uri="{BB962C8B-B14F-4D97-AF65-F5344CB8AC3E}">
        <p14:creationId xmlns:p14="http://schemas.microsoft.com/office/powerpoint/2010/main" val="2354027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9986892-4796-0B48-B2F6-297F32C667E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51A18D4A-BC29-2C4F-AD52-8269E2F7CD0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944DC74-082D-E448-B368-3B3BE217495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4CE6B76-3912-A648-BD7F-D59E7AF1912C}" type="datetimeFigureOut">
              <a:rPr lang="en-US" smtClean="0"/>
              <a:t>12/2/2025</a:t>
            </a:fld>
            <a:endParaRPr lang="en-US"/>
          </a:p>
        </p:txBody>
      </p:sp>
      <p:sp>
        <p:nvSpPr>
          <p:cNvPr id="5" name="Footer Placeholder 4">
            <a:extLst>
              <a:ext uri="{FF2B5EF4-FFF2-40B4-BE49-F238E27FC236}">
                <a16:creationId xmlns:a16="http://schemas.microsoft.com/office/drawing/2014/main" id="{F31302A1-1326-8A47-8363-968DC852AE9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3342F82F-41E0-B74B-A46F-FFF1B42507F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B977CBB-9CEE-5040-A33F-90B9F9BC1308}" type="slidenum">
              <a:rPr lang="en-US" smtClean="0"/>
              <a:t>‹#›</a:t>
            </a:fld>
            <a:endParaRPr lang="en-US"/>
          </a:p>
        </p:txBody>
      </p:sp>
    </p:spTree>
    <p:extLst>
      <p:ext uri="{BB962C8B-B14F-4D97-AF65-F5344CB8AC3E}">
        <p14:creationId xmlns:p14="http://schemas.microsoft.com/office/powerpoint/2010/main" val="66566649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hyperlink" Target="https://1.bp.blogspot.com/-fdDgmJyRvh0/ThoV2eiytCI/AAAAAAAAAA0/_0KG3tpQK6Q/s1600/estados+mov.gif" TargetMode="External"/><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9.xml.rels><?xml version="1.0" encoding="UTF-8" standalone="yes"?>
<Relationships xmlns="http://schemas.openxmlformats.org/package/2006/relationships"><Relationship Id="rId3" Type="http://schemas.openxmlformats.org/officeDocument/2006/relationships/hyperlink" Target="https://youtu.be/zRUFzJrDtq0" TargetMode="External"/><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png"/></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2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5.xml"/><Relationship Id="rId5" Type="http://schemas.openxmlformats.org/officeDocument/2006/relationships/image" Target="../media/image24.jpeg"/><Relationship Id="rId4" Type="http://schemas.openxmlformats.org/officeDocument/2006/relationships/image" Target="../media/image23.jpeg"/></Relationships>
</file>

<file path=ppt/slides/_rels/slide2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hyperlink" Target="https://divediscover.whoi.edu/ice-ages/" TargetMode="External"/><Relationship Id="rId7" Type="http://schemas.openxmlformats.org/officeDocument/2006/relationships/image" Target="../media/image28.pn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hyperlink" Target="https://youtu.be/iA788usYNWA" TargetMode="External"/></Relationships>
</file>

<file path=ppt/slides/_rels/slide23.xml.rels><?xml version="1.0" encoding="UTF-8" standalone="yes"?>
<Relationships xmlns="http://schemas.openxmlformats.org/package/2006/relationships"><Relationship Id="rId3" Type="http://schemas.openxmlformats.org/officeDocument/2006/relationships/hyperlink" Target="http://radar.zhaw.ch/bluemarble3000.html" TargetMode="External"/><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hyperlink" Target="https://www.researchgate.net/publication/342693559" TargetMode="External"/><Relationship Id="rId4" Type="http://schemas.openxmlformats.org/officeDocument/2006/relationships/hyperlink" Target="https://www.vividmaps.com/wp-content/uploads/2017/05/Sahul-1024x936.jpg?_ga=2.156879481.356316166.1635633090-1222286235.1635633090"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s://uniwa-my.sharepoint.com/:u:/g/personal/23364702_student_uwa_edu_au/EcKSjyoeVtxFrRoutNm6GoMB5NnQ8TDQOKfrdqw3dmNwkw" TargetMode="External"/><Relationship Id="rId1" Type="http://schemas.openxmlformats.org/officeDocument/2006/relationships/slideLayout" Target="../slideLayouts/slideLayout2.xml"/><Relationship Id="rId6" Type="http://schemas.openxmlformats.org/officeDocument/2006/relationships/hyperlink" Target="https://uniwa-my.sharepoint.com/:u:/g/personal/23364702_student_uwa_edu_au/ERMAHRvrnjREq5C9WzEhPbgBXnPhZiGGv12Wnm75rW2WNQ" TargetMode="External"/><Relationship Id="rId5" Type="http://schemas.openxmlformats.org/officeDocument/2006/relationships/image" Target="../media/image8.pn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D571F560-55A4-D146-A355-AD7CD9A84F04}"/>
              </a:ext>
            </a:extLst>
          </p:cNvPr>
          <p:cNvSpPr txBox="1"/>
          <p:nvPr/>
        </p:nvSpPr>
        <p:spPr>
          <a:xfrm>
            <a:off x="334781" y="2481004"/>
            <a:ext cx="11344601" cy="2308324"/>
          </a:xfrm>
          <a:prstGeom prst="rect">
            <a:avLst/>
          </a:prstGeom>
          <a:noFill/>
        </p:spPr>
        <p:txBody>
          <a:bodyPr wrap="square" rtlCol="0">
            <a:spAutoFit/>
          </a:bodyPr>
          <a:lstStyle/>
          <a:p>
            <a:pPr algn="ctr"/>
            <a:r>
              <a:rPr lang="en-US" sz="7200" dirty="0">
                <a:solidFill>
                  <a:srgbClr val="F36902"/>
                </a:solidFill>
                <a:latin typeface="Freestyle Script" panose="030804020302050B0404" pitchFamily="66" charset="77"/>
              </a:rPr>
              <a:t>Climate Science and the Carbon Cycle</a:t>
            </a:r>
          </a:p>
          <a:p>
            <a:pPr algn="ctr"/>
            <a:r>
              <a:rPr lang="en-US" sz="7200" dirty="0">
                <a:solidFill>
                  <a:srgbClr val="F36902"/>
                </a:solidFill>
                <a:latin typeface="Freestyle Script" panose="030804020302050B0404" pitchFamily="66" charset="77"/>
              </a:rPr>
              <a:t>Lessons 6 and 7   </a:t>
            </a:r>
          </a:p>
        </p:txBody>
      </p:sp>
      <p:pic>
        <p:nvPicPr>
          <p:cNvPr id="6" name="Picture 5" descr="Text&#10;&#10;Description automatically generated">
            <a:extLst>
              <a:ext uri="{FF2B5EF4-FFF2-40B4-BE49-F238E27FC236}">
                <a16:creationId xmlns:a16="http://schemas.microsoft.com/office/drawing/2014/main" id="{BDB7CFB9-B6DB-BA42-A0E1-12C84ED27013}"/>
              </a:ext>
            </a:extLst>
          </p:cNvPr>
          <p:cNvPicPr>
            <a:picLocks noChangeAspect="1"/>
          </p:cNvPicPr>
          <p:nvPr/>
        </p:nvPicPr>
        <p:blipFill>
          <a:blip r:embed="rId3"/>
          <a:stretch>
            <a:fillRect/>
          </a:stretch>
        </p:blipFill>
        <p:spPr>
          <a:xfrm>
            <a:off x="334781" y="4984631"/>
            <a:ext cx="5096201" cy="1430035"/>
          </a:xfrm>
          <a:prstGeom prst="rect">
            <a:avLst/>
          </a:prstGeom>
        </p:spPr>
      </p:pic>
      <p:pic>
        <p:nvPicPr>
          <p:cNvPr id="9" name="Picture 8" descr="Text&#10;&#10;Description automatically generated">
            <a:extLst>
              <a:ext uri="{FF2B5EF4-FFF2-40B4-BE49-F238E27FC236}">
                <a16:creationId xmlns:a16="http://schemas.microsoft.com/office/drawing/2014/main" id="{ADF21F04-1A50-CC4B-9B0E-1D3F09E921C7}"/>
              </a:ext>
            </a:extLst>
          </p:cNvPr>
          <p:cNvPicPr>
            <a:picLocks noChangeAspect="1"/>
          </p:cNvPicPr>
          <p:nvPr/>
        </p:nvPicPr>
        <p:blipFill>
          <a:blip r:embed="rId4"/>
          <a:stretch>
            <a:fillRect/>
          </a:stretch>
        </p:blipFill>
        <p:spPr>
          <a:xfrm>
            <a:off x="8894164" y="5597663"/>
            <a:ext cx="2539140" cy="826228"/>
          </a:xfrm>
          <a:prstGeom prst="rect">
            <a:avLst/>
          </a:prstGeom>
        </p:spPr>
      </p:pic>
    </p:spTree>
    <p:extLst>
      <p:ext uri="{BB962C8B-B14F-4D97-AF65-F5344CB8AC3E}">
        <p14:creationId xmlns:p14="http://schemas.microsoft.com/office/powerpoint/2010/main" val="1005373560"/>
      </p:ext>
    </p:extLst>
  </p:cSld>
  <p:clrMapOvr>
    <a:masterClrMapping/>
  </p:clrMapOvr>
  <mc:AlternateContent xmlns:mc="http://schemas.openxmlformats.org/markup-compatibility/2006" xmlns:p14="http://schemas.microsoft.com/office/powerpoint/2010/main">
    <mc:Choice Requires="p14">
      <p:transition spd="slow" p14:dur="2000" advTm="24803"/>
    </mc:Choice>
    <mc:Fallback xmlns="">
      <p:transition spd="slow" advTm="24803"/>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2C3B28-DCD5-3CCC-9296-6E95C79246B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EA64089-D3AC-FF9D-C98F-3D9B33F96DD5}"/>
              </a:ext>
            </a:extLst>
          </p:cNvPr>
          <p:cNvSpPr>
            <a:spLocks noGrp="1"/>
          </p:cNvSpPr>
          <p:nvPr>
            <p:ph type="title"/>
          </p:nvPr>
        </p:nvSpPr>
        <p:spPr>
          <a:xfrm>
            <a:off x="1110574" y="365126"/>
            <a:ext cx="10243226" cy="876594"/>
          </a:xfrm>
        </p:spPr>
        <p:txBody>
          <a:bodyPr>
            <a:normAutofit/>
          </a:bodyPr>
          <a:lstStyle/>
          <a:p>
            <a:r>
              <a:rPr lang="en-AU" sz="4000" b="1" dirty="0">
                <a:solidFill>
                  <a:srgbClr val="0070C0"/>
                </a:solidFill>
              </a:rPr>
              <a:t>Earth’s Climate History</a:t>
            </a:r>
            <a:endParaRPr lang="en-US" sz="4000" b="1" dirty="0">
              <a:solidFill>
                <a:srgbClr val="0070C0"/>
              </a:solidFill>
            </a:endParaRPr>
          </a:p>
        </p:txBody>
      </p:sp>
      <p:sp>
        <p:nvSpPr>
          <p:cNvPr id="3" name="Content Placeholder 2">
            <a:extLst>
              <a:ext uri="{FF2B5EF4-FFF2-40B4-BE49-F238E27FC236}">
                <a16:creationId xmlns:a16="http://schemas.microsoft.com/office/drawing/2014/main" id="{348855A3-F99A-ABD3-8881-A1F56E627822}"/>
              </a:ext>
            </a:extLst>
          </p:cNvPr>
          <p:cNvSpPr>
            <a:spLocks noGrp="1"/>
          </p:cNvSpPr>
          <p:nvPr>
            <p:ph idx="1"/>
          </p:nvPr>
        </p:nvSpPr>
        <p:spPr>
          <a:xfrm>
            <a:off x="1110574" y="1241720"/>
            <a:ext cx="10834991" cy="4688863"/>
          </a:xfrm>
        </p:spPr>
        <p:txBody>
          <a:bodyPr>
            <a:normAutofit/>
          </a:bodyPr>
          <a:lstStyle/>
          <a:p>
            <a:pPr marL="0" lvl="0" indent="0">
              <a:buNone/>
            </a:pPr>
            <a:r>
              <a:rPr lang="en-AU" b="1" dirty="0">
                <a:latin typeface="+mj-lt"/>
              </a:rPr>
              <a:t>Graph 2: Climate history of the Earth – CO</a:t>
            </a:r>
            <a:r>
              <a:rPr lang="en-AU" b="1" baseline="-25000" dirty="0">
                <a:latin typeface="+mj-lt"/>
              </a:rPr>
              <a:t>2</a:t>
            </a:r>
            <a:r>
              <a:rPr lang="en-AU" b="1" dirty="0">
                <a:latin typeface="+mj-lt"/>
              </a:rPr>
              <a:t> concentration</a:t>
            </a:r>
          </a:p>
          <a:p>
            <a:pPr marL="0" lvl="0" indent="0">
              <a:buNone/>
            </a:pPr>
            <a:endParaRPr lang="en-AU" b="1" dirty="0">
              <a:latin typeface="+mj-lt"/>
            </a:endParaRPr>
          </a:p>
          <a:p>
            <a:pPr marL="0" lvl="0" indent="0">
              <a:buNone/>
            </a:pPr>
            <a:endParaRPr lang="en-AU" b="1" dirty="0">
              <a:latin typeface="+mj-lt"/>
            </a:endParaRPr>
          </a:p>
          <a:p>
            <a:pPr marL="0" lvl="0" indent="0">
              <a:buNone/>
            </a:pPr>
            <a:r>
              <a:rPr lang="en-AU" b="1" dirty="0">
                <a:latin typeface="+mj-lt"/>
              </a:rPr>
              <a:t> </a:t>
            </a:r>
          </a:p>
          <a:p>
            <a:pPr marL="0" lvl="0" indent="0">
              <a:buNone/>
            </a:pPr>
            <a:endParaRPr lang="en-AU" dirty="0">
              <a:latin typeface="+mj-lt"/>
            </a:endParaRPr>
          </a:p>
          <a:p>
            <a:pPr marL="533400" lvl="0" indent="-533400"/>
            <a:endParaRPr lang="en-AU" dirty="0">
              <a:latin typeface="+mj-lt"/>
            </a:endParaRPr>
          </a:p>
          <a:p>
            <a:pPr marL="533400" lvl="0" indent="-533400"/>
            <a:endParaRPr lang="en-AU" dirty="0">
              <a:latin typeface="+mj-lt"/>
            </a:endParaRPr>
          </a:p>
          <a:p>
            <a:pPr marL="533400" lvl="0" indent="-533400"/>
            <a:endParaRPr lang="en-AU" dirty="0">
              <a:latin typeface="+mj-lt"/>
            </a:endParaRPr>
          </a:p>
          <a:p>
            <a:pPr marL="533400" lvl="0" indent="-533400"/>
            <a:endParaRPr lang="en-AU" dirty="0">
              <a:latin typeface="+mj-lt"/>
            </a:endParaRPr>
          </a:p>
          <a:p>
            <a:pPr marL="0" lvl="0" indent="0">
              <a:buNone/>
            </a:pPr>
            <a:endParaRPr lang="en-AU" dirty="0">
              <a:latin typeface="+mj-lt"/>
            </a:endParaRPr>
          </a:p>
          <a:p>
            <a:pPr marL="533400" lvl="0" indent="-533400"/>
            <a:endParaRPr lang="en-AU" dirty="0">
              <a:latin typeface="+mj-lt"/>
            </a:endParaRPr>
          </a:p>
        </p:txBody>
      </p:sp>
      <p:pic>
        <p:nvPicPr>
          <p:cNvPr id="4" name="Picture 3">
            <a:extLst>
              <a:ext uri="{FF2B5EF4-FFF2-40B4-BE49-F238E27FC236}">
                <a16:creationId xmlns:a16="http://schemas.microsoft.com/office/drawing/2014/main" id="{5ACC5028-80FD-C78A-F35C-264A63294539}"/>
              </a:ext>
            </a:extLst>
          </p:cNvPr>
          <p:cNvPicPr/>
          <p:nvPr/>
        </p:nvPicPr>
        <p:blipFill>
          <a:blip r:embed="rId2"/>
          <a:stretch>
            <a:fillRect/>
          </a:stretch>
        </p:blipFill>
        <p:spPr>
          <a:xfrm>
            <a:off x="838200" y="5930583"/>
            <a:ext cx="2171700" cy="492760"/>
          </a:xfrm>
          <a:prstGeom prst="rect">
            <a:avLst/>
          </a:prstGeom>
        </p:spPr>
      </p:pic>
      <p:pic>
        <p:nvPicPr>
          <p:cNvPr id="5" name="Picture 4" descr="A graph of different colored lines&#10;&#10;Description automatically generated with medium confidence">
            <a:extLst>
              <a:ext uri="{FF2B5EF4-FFF2-40B4-BE49-F238E27FC236}">
                <a16:creationId xmlns:a16="http://schemas.microsoft.com/office/drawing/2014/main" id="{4F736789-BA99-9493-0DA0-97A830E8381C}"/>
              </a:ext>
            </a:extLst>
          </p:cNvPr>
          <p:cNvPicPr>
            <a:picLocks noChangeAspect="1"/>
          </p:cNvPicPr>
          <p:nvPr/>
        </p:nvPicPr>
        <p:blipFill rotWithShape="1">
          <a:blip r:embed="rId3"/>
          <a:srcRect t="4657" b="10291"/>
          <a:stretch/>
        </p:blipFill>
        <p:spPr bwMode="auto">
          <a:xfrm>
            <a:off x="1219201" y="1690847"/>
            <a:ext cx="9404052" cy="3990387"/>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9282391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DA1E87-19FE-A912-D073-781DEBA46EF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CECE54E-8FC4-920F-AD4F-7BD452D5F3FC}"/>
              </a:ext>
            </a:extLst>
          </p:cNvPr>
          <p:cNvSpPr>
            <a:spLocks noGrp="1"/>
          </p:cNvSpPr>
          <p:nvPr>
            <p:ph type="title"/>
          </p:nvPr>
        </p:nvSpPr>
        <p:spPr>
          <a:xfrm>
            <a:off x="1110574" y="365126"/>
            <a:ext cx="10243226" cy="876594"/>
          </a:xfrm>
        </p:spPr>
        <p:txBody>
          <a:bodyPr>
            <a:normAutofit/>
          </a:bodyPr>
          <a:lstStyle/>
          <a:p>
            <a:r>
              <a:rPr lang="en-AU" sz="4000" b="1" dirty="0">
                <a:solidFill>
                  <a:srgbClr val="0070C0"/>
                </a:solidFill>
              </a:rPr>
              <a:t>Earth’s Climate History</a:t>
            </a:r>
            <a:endParaRPr lang="en-US" sz="4000" b="1" dirty="0">
              <a:solidFill>
                <a:srgbClr val="0070C0"/>
              </a:solidFill>
            </a:endParaRPr>
          </a:p>
        </p:txBody>
      </p:sp>
      <p:sp>
        <p:nvSpPr>
          <p:cNvPr id="3" name="Content Placeholder 2">
            <a:extLst>
              <a:ext uri="{FF2B5EF4-FFF2-40B4-BE49-F238E27FC236}">
                <a16:creationId xmlns:a16="http://schemas.microsoft.com/office/drawing/2014/main" id="{365767DF-3F9D-2CAA-9320-1B2BAAE7D72E}"/>
              </a:ext>
            </a:extLst>
          </p:cNvPr>
          <p:cNvSpPr>
            <a:spLocks noGrp="1"/>
          </p:cNvSpPr>
          <p:nvPr>
            <p:ph idx="1"/>
          </p:nvPr>
        </p:nvSpPr>
        <p:spPr>
          <a:xfrm>
            <a:off x="1110574" y="1051560"/>
            <a:ext cx="10834991" cy="5059680"/>
          </a:xfrm>
        </p:spPr>
        <p:txBody>
          <a:bodyPr>
            <a:normAutofit/>
          </a:bodyPr>
          <a:lstStyle/>
          <a:p>
            <a:pPr marL="0" lvl="0" indent="0">
              <a:buNone/>
            </a:pPr>
            <a:r>
              <a:rPr lang="en-AU" b="1" dirty="0">
                <a:latin typeface="+mj-lt"/>
              </a:rPr>
              <a:t>Graph 3: Climate history of the Earth – Interpretation</a:t>
            </a:r>
          </a:p>
          <a:p>
            <a:pPr marL="0" lvl="0" indent="0">
              <a:buNone/>
            </a:pPr>
            <a:endParaRPr lang="en-AU" b="1" dirty="0">
              <a:latin typeface="+mj-lt"/>
            </a:endParaRPr>
          </a:p>
          <a:p>
            <a:pPr marL="0" lvl="0" indent="0">
              <a:buNone/>
            </a:pPr>
            <a:r>
              <a:rPr lang="en-AU" b="1" dirty="0">
                <a:latin typeface="+mj-lt"/>
              </a:rPr>
              <a:t> </a:t>
            </a:r>
          </a:p>
          <a:p>
            <a:pPr marL="0" lvl="0" indent="0">
              <a:buNone/>
            </a:pPr>
            <a:endParaRPr lang="en-AU" dirty="0">
              <a:latin typeface="+mj-lt"/>
            </a:endParaRPr>
          </a:p>
          <a:p>
            <a:pPr marL="533400" lvl="0" indent="-533400"/>
            <a:endParaRPr lang="en-AU" dirty="0">
              <a:latin typeface="+mj-lt"/>
            </a:endParaRPr>
          </a:p>
          <a:p>
            <a:pPr marL="533400" lvl="0" indent="-533400"/>
            <a:endParaRPr lang="en-AU" dirty="0">
              <a:latin typeface="+mj-lt"/>
            </a:endParaRPr>
          </a:p>
          <a:p>
            <a:pPr marL="533400" lvl="0" indent="-533400"/>
            <a:endParaRPr lang="en-AU" dirty="0">
              <a:latin typeface="+mj-lt"/>
            </a:endParaRPr>
          </a:p>
          <a:p>
            <a:pPr marL="533400" lvl="0" indent="-533400"/>
            <a:endParaRPr lang="en-AU" dirty="0">
              <a:latin typeface="+mj-lt"/>
            </a:endParaRPr>
          </a:p>
          <a:p>
            <a:pPr marL="0" lvl="0" indent="0">
              <a:buNone/>
            </a:pPr>
            <a:endParaRPr lang="en-AU" dirty="0">
              <a:latin typeface="+mj-lt"/>
            </a:endParaRPr>
          </a:p>
          <a:p>
            <a:pPr marL="533400" lvl="0" indent="-533400"/>
            <a:endParaRPr lang="en-AU" dirty="0">
              <a:latin typeface="+mj-lt"/>
            </a:endParaRPr>
          </a:p>
        </p:txBody>
      </p:sp>
      <p:pic>
        <p:nvPicPr>
          <p:cNvPr id="4" name="Picture 3">
            <a:extLst>
              <a:ext uri="{FF2B5EF4-FFF2-40B4-BE49-F238E27FC236}">
                <a16:creationId xmlns:a16="http://schemas.microsoft.com/office/drawing/2014/main" id="{D2B09BEE-8E91-8088-8FD4-D8BE24BEEB2F}"/>
              </a:ext>
            </a:extLst>
          </p:cNvPr>
          <p:cNvPicPr/>
          <p:nvPr/>
        </p:nvPicPr>
        <p:blipFill>
          <a:blip r:embed="rId2"/>
          <a:stretch>
            <a:fillRect/>
          </a:stretch>
        </p:blipFill>
        <p:spPr>
          <a:xfrm>
            <a:off x="838200" y="5930583"/>
            <a:ext cx="2171700" cy="492760"/>
          </a:xfrm>
          <a:prstGeom prst="rect">
            <a:avLst/>
          </a:prstGeom>
        </p:spPr>
      </p:pic>
      <p:pic>
        <p:nvPicPr>
          <p:cNvPr id="5" name="Picture 4">
            <a:extLst>
              <a:ext uri="{FF2B5EF4-FFF2-40B4-BE49-F238E27FC236}">
                <a16:creationId xmlns:a16="http://schemas.microsoft.com/office/drawing/2014/main" id="{07AF1C18-D20A-3958-46BF-0738F453C20F}"/>
              </a:ext>
            </a:extLst>
          </p:cNvPr>
          <p:cNvPicPr>
            <a:picLocks noChangeAspect="1"/>
          </p:cNvPicPr>
          <p:nvPr/>
        </p:nvPicPr>
        <p:blipFill rotWithShape="1">
          <a:blip r:embed="rId3"/>
          <a:srcRect t="7089"/>
          <a:stretch/>
        </p:blipFill>
        <p:spPr bwMode="auto">
          <a:xfrm>
            <a:off x="1340484" y="1552198"/>
            <a:ext cx="9740941" cy="4254242"/>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598912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4E633B-4BC6-A60E-7A8B-C4F580C0A1D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8FF309F-7063-253C-323E-B01B301D889B}"/>
              </a:ext>
            </a:extLst>
          </p:cNvPr>
          <p:cNvSpPr>
            <a:spLocks noGrp="1"/>
          </p:cNvSpPr>
          <p:nvPr>
            <p:ph type="title"/>
          </p:nvPr>
        </p:nvSpPr>
        <p:spPr>
          <a:xfrm>
            <a:off x="838200" y="365126"/>
            <a:ext cx="10515600" cy="876594"/>
          </a:xfrm>
        </p:spPr>
        <p:txBody>
          <a:bodyPr>
            <a:normAutofit/>
          </a:bodyPr>
          <a:lstStyle/>
          <a:p>
            <a:r>
              <a:rPr lang="en-AU" b="1" dirty="0">
                <a:solidFill>
                  <a:srgbClr val="0070C0"/>
                </a:solidFill>
              </a:rPr>
              <a:t>Interpretation </a:t>
            </a:r>
            <a:endParaRPr lang="en-US" sz="4000" b="1" dirty="0">
              <a:solidFill>
                <a:srgbClr val="0070C0"/>
              </a:solidFill>
            </a:endParaRPr>
          </a:p>
        </p:txBody>
      </p:sp>
      <p:sp>
        <p:nvSpPr>
          <p:cNvPr id="3" name="Content Placeholder 2">
            <a:extLst>
              <a:ext uri="{FF2B5EF4-FFF2-40B4-BE49-F238E27FC236}">
                <a16:creationId xmlns:a16="http://schemas.microsoft.com/office/drawing/2014/main" id="{82F51390-1B3E-979F-2152-7480733E0896}"/>
              </a:ext>
            </a:extLst>
          </p:cNvPr>
          <p:cNvSpPr>
            <a:spLocks noGrp="1"/>
          </p:cNvSpPr>
          <p:nvPr>
            <p:ph idx="1"/>
          </p:nvPr>
        </p:nvSpPr>
        <p:spPr>
          <a:xfrm>
            <a:off x="707072" y="1344707"/>
            <a:ext cx="10777855" cy="4482888"/>
          </a:xfrm>
        </p:spPr>
        <p:txBody>
          <a:bodyPr>
            <a:normAutofit fontScale="77500" lnSpcReduction="20000"/>
          </a:bodyPr>
          <a:lstStyle/>
          <a:p>
            <a:pPr marL="1249363" indent="-1249363">
              <a:buNone/>
            </a:pPr>
            <a:r>
              <a:rPr lang="en-AU" dirty="0"/>
              <a:t>Group A	Examine the different scales of the time axis to understand that the CO</a:t>
            </a:r>
            <a:r>
              <a:rPr lang="en-AU" baseline="-25000" dirty="0"/>
              <a:t>2</a:t>
            </a:r>
            <a:r>
              <a:rPr lang="en-AU" dirty="0"/>
              <a:t> changes caused by humanity are much faster than others in the record (because of the different scales).</a:t>
            </a:r>
          </a:p>
          <a:p>
            <a:pPr marL="1249363" indent="-1249363">
              <a:buNone/>
            </a:pPr>
            <a:r>
              <a:rPr lang="en-AU" dirty="0"/>
              <a:t>Group B:	Place marks on each graph to show key historical points for the last 100,000 years: </a:t>
            </a:r>
            <a:r>
              <a:rPr lang="en-AU" dirty="0" err="1"/>
              <a:t>eg</a:t>
            </a:r>
            <a:r>
              <a:rPr lang="en-AU" dirty="0"/>
              <a:t>: Aboriginal people arrive in Australia; pyramids; first cities; Roman empire. Use Google to find dates.</a:t>
            </a:r>
          </a:p>
          <a:p>
            <a:pPr marL="1249363" indent="-1249363">
              <a:buNone/>
            </a:pPr>
            <a:r>
              <a:rPr lang="en-AU" dirty="0"/>
              <a:t>Group C:	Research and mark a few of the ice-age periods. There have been about 40 ice ages in the last 2.4 million years with the last one peaking 29,000 years ago.</a:t>
            </a:r>
          </a:p>
          <a:p>
            <a:pPr marL="1249363" indent="-1249363">
              <a:buNone/>
            </a:pPr>
            <a:r>
              <a:rPr lang="en-AU" dirty="0"/>
              <a:t>Group D:	Mark connection lines from present day CO</a:t>
            </a:r>
            <a:r>
              <a:rPr lang="en-AU" baseline="-25000" dirty="0"/>
              <a:t>2</a:t>
            </a:r>
            <a:r>
              <a:rPr lang="en-AU" dirty="0"/>
              <a:t> and the future prediction curves at the far right of the CO</a:t>
            </a:r>
            <a:r>
              <a:rPr lang="en-AU" baseline="-25000" dirty="0"/>
              <a:t>2</a:t>
            </a:r>
            <a:r>
              <a:rPr lang="en-AU" dirty="0"/>
              <a:t> graph. Notice that we are taken back to periods such as the Cretaceous period, when dinosaurs roamed the planet. Ask Google what the temperature was then.</a:t>
            </a:r>
          </a:p>
          <a:p>
            <a:pPr marL="1249363" indent="-1249363">
              <a:buNone/>
            </a:pPr>
            <a:r>
              <a:rPr lang="en-AU" dirty="0"/>
              <a:t>Group E:	Last group gets information about the high CO</a:t>
            </a:r>
            <a:r>
              <a:rPr lang="en-AU" baseline="-25000" dirty="0"/>
              <a:t>2</a:t>
            </a:r>
            <a:r>
              <a:rPr lang="en-AU" dirty="0"/>
              <a:t> periods in the past. What was the Earth like in the Cretaceous? Are CO</a:t>
            </a:r>
            <a:r>
              <a:rPr lang="en-AU" baseline="-25000" dirty="0"/>
              <a:t>2</a:t>
            </a:r>
            <a:r>
              <a:rPr lang="en-AU" dirty="0"/>
              <a:t> and temperature correlated? Ask google.</a:t>
            </a:r>
            <a:r>
              <a:rPr lang="en-AU" dirty="0">
                <a:latin typeface="+mj-lt"/>
              </a:rPr>
              <a:t> </a:t>
            </a:r>
            <a:endParaRPr lang="en-US" dirty="0">
              <a:latin typeface="+mj-lt"/>
            </a:endParaRPr>
          </a:p>
        </p:txBody>
      </p:sp>
      <p:pic>
        <p:nvPicPr>
          <p:cNvPr id="4" name="Picture 3">
            <a:extLst>
              <a:ext uri="{FF2B5EF4-FFF2-40B4-BE49-F238E27FC236}">
                <a16:creationId xmlns:a16="http://schemas.microsoft.com/office/drawing/2014/main" id="{203075C3-6B3F-0537-D66D-CC544EACB6E8}"/>
              </a:ext>
            </a:extLst>
          </p:cNvPr>
          <p:cNvPicPr/>
          <p:nvPr/>
        </p:nvPicPr>
        <p:blipFill>
          <a:blip r:embed="rId2"/>
          <a:stretch>
            <a:fillRect/>
          </a:stretch>
        </p:blipFill>
        <p:spPr>
          <a:xfrm>
            <a:off x="838200" y="5930583"/>
            <a:ext cx="2171700" cy="492760"/>
          </a:xfrm>
          <a:prstGeom prst="rect">
            <a:avLst/>
          </a:prstGeom>
        </p:spPr>
      </p:pic>
    </p:spTree>
    <p:extLst>
      <p:ext uri="{BB962C8B-B14F-4D97-AF65-F5344CB8AC3E}">
        <p14:creationId xmlns:p14="http://schemas.microsoft.com/office/powerpoint/2010/main" val="19186221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1CB5F0-779E-CE79-3EE9-83022B44ADA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247E1AA-C2F0-C476-B154-738FC7A0773D}"/>
              </a:ext>
            </a:extLst>
          </p:cNvPr>
          <p:cNvSpPr>
            <a:spLocks noGrp="1"/>
          </p:cNvSpPr>
          <p:nvPr>
            <p:ph type="title"/>
          </p:nvPr>
        </p:nvSpPr>
        <p:spPr>
          <a:xfrm>
            <a:off x="838200" y="365125"/>
            <a:ext cx="10515600" cy="1077912"/>
          </a:xfrm>
        </p:spPr>
        <p:txBody>
          <a:bodyPr>
            <a:normAutofit/>
          </a:bodyPr>
          <a:lstStyle/>
          <a:p>
            <a:r>
              <a:rPr lang="en-US" b="1" dirty="0">
                <a:solidFill>
                  <a:srgbClr val="0070C0"/>
                </a:solidFill>
              </a:rPr>
              <a:t>Key science ideas</a:t>
            </a:r>
          </a:p>
        </p:txBody>
      </p:sp>
      <p:sp>
        <p:nvSpPr>
          <p:cNvPr id="3" name="Content Placeholder 2">
            <a:extLst>
              <a:ext uri="{FF2B5EF4-FFF2-40B4-BE49-F238E27FC236}">
                <a16:creationId xmlns:a16="http://schemas.microsoft.com/office/drawing/2014/main" id="{A55ED4B8-3DC5-9898-DF5E-B145E8FEB784}"/>
              </a:ext>
            </a:extLst>
          </p:cNvPr>
          <p:cNvSpPr>
            <a:spLocks noGrp="1"/>
          </p:cNvSpPr>
          <p:nvPr>
            <p:ph idx="1"/>
          </p:nvPr>
        </p:nvSpPr>
        <p:spPr>
          <a:xfrm>
            <a:off x="838199" y="1264921"/>
            <a:ext cx="10698481" cy="5158422"/>
          </a:xfrm>
        </p:spPr>
        <p:txBody>
          <a:bodyPr>
            <a:noAutofit/>
          </a:bodyPr>
          <a:lstStyle/>
          <a:p>
            <a:pPr marL="1706563" indent="-1706563">
              <a:buNone/>
              <a:tabLst>
                <a:tab pos="1706563" algn="l"/>
              </a:tabLst>
            </a:pPr>
            <a:r>
              <a:rPr lang="en-AU" dirty="0">
                <a:latin typeface="+mj-lt"/>
              </a:rPr>
              <a:t>Key idea 1:	Climate inertia causes Earth to heat up and cool down slowly, resulting in a significant time lag from when CO</a:t>
            </a:r>
            <a:r>
              <a:rPr lang="en-AU" baseline="-25000" dirty="0">
                <a:latin typeface="+mj-lt"/>
              </a:rPr>
              <a:t>2</a:t>
            </a:r>
            <a:r>
              <a:rPr lang="en-AU" dirty="0">
                <a:latin typeface="+mj-lt"/>
              </a:rPr>
              <a:t> builds up until we experience warmer temperatures.</a:t>
            </a:r>
          </a:p>
          <a:p>
            <a:pPr marL="1706563" indent="-1706563">
              <a:buNone/>
              <a:tabLst>
                <a:tab pos="1706563" algn="l"/>
              </a:tabLst>
            </a:pPr>
            <a:r>
              <a:rPr lang="en-AU" dirty="0">
                <a:latin typeface="+mj-lt"/>
              </a:rPr>
              <a:t>Key idea 2:	Both physical and digital simulations can be used to model real-world, large-scale systems such as global warming.</a:t>
            </a:r>
          </a:p>
          <a:p>
            <a:pPr marL="1706563" indent="-1706563">
              <a:buNone/>
              <a:tabLst>
                <a:tab pos="1706563" algn="l"/>
              </a:tabLst>
            </a:pPr>
            <a:r>
              <a:rPr lang="en-AU" dirty="0">
                <a:latin typeface="+mj-lt"/>
              </a:rPr>
              <a:t>Key idea 3:	Explain that past climates were generally hotter, especially in the dinosaur’s period and more CO</a:t>
            </a:r>
            <a:r>
              <a:rPr lang="en-AU" baseline="-25000" dirty="0">
                <a:latin typeface="+mj-lt"/>
              </a:rPr>
              <a:t>2</a:t>
            </a:r>
            <a:r>
              <a:rPr lang="en-AU" dirty="0">
                <a:latin typeface="+mj-lt"/>
              </a:rPr>
              <a:t> makes the world hotter.</a:t>
            </a:r>
          </a:p>
          <a:p>
            <a:pPr marL="1706563" indent="-1706563">
              <a:buNone/>
              <a:tabLst>
                <a:tab pos="1706563" algn="l"/>
              </a:tabLst>
            </a:pPr>
            <a:r>
              <a:rPr lang="en-AU" dirty="0">
                <a:latin typeface="+mj-lt"/>
              </a:rPr>
              <a:t>Key idea 4:	By analysing and connecting a variety of paleoclimatology data and information we can identify and explain patterns, relationships and anomalies, and draw conclusions based on evidence about past climates.</a:t>
            </a:r>
          </a:p>
          <a:p>
            <a:pPr marL="0" indent="0">
              <a:buNone/>
            </a:pPr>
            <a:endParaRPr lang="en-AU" dirty="0">
              <a:latin typeface="+mj-lt"/>
            </a:endParaRPr>
          </a:p>
        </p:txBody>
      </p:sp>
      <p:sp>
        <p:nvSpPr>
          <p:cNvPr id="4" name="AutoShape 2" descr="How to Think About Relativity's Concept of Space-Time | Quanta Magazine">
            <a:extLst>
              <a:ext uri="{FF2B5EF4-FFF2-40B4-BE49-F238E27FC236}">
                <a16:creationId xmlns:a16="http://schemas.microsoft.com/office/drawing/2014/main" id="{D8223631-59EC-72D9-686B-D72D7FB30476}"/>
              </a:ext>
            </a:extLst>
          </p:cNvPr>
          <p:cNvSpPr>
            <a:spLocks noChangeAspect="1" noChangeArrowheads="1"/>
          </p:cNvSpPr>
          <p:nvPr/>
        </p:nvSpPr>
        <p:spPr bwMode="auto">
          <a:xfrm>
            <a:off x="5943600" y="3276600"/>
            <a:ext cx="1296444" cy="1296444"/>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5" name="Picture 4">
            <a:extLst>
              <a:ext uri="{FF2B5EF4-FFF2-40B4-BE49-F238E27FC236}">
                <a16:creationId xmlns:a16="http://schemas.microsoft.com/office/drawing/2014/main" id="{8A3501C3-D754-5E40-43F2-86BBC29264DC}"/>
              </a:ext>
            </a:extLst>
          </p:cNvPr>
          <p:cNvPicPr/>
          <p:nvPr/>
        </p:nvPicPr>
        <p:blipFill>
          <a:blip r:embed="rId3"/>
          <a:stretch>
            <a:fillRect/>
          </a:stretch>
        </p:blipFill>
        <p:spPr>
          <a:xfrm>
            <a:off x="838200" y="5930583"/>
            <a:ext cx="2171700" cy="492760"/>
          </a:xfrm>
          <a:prstGeom prst="rect">
            <a:avLst/>
          </a:prstGeom>
        </p:spPr>
      </p:pic>
    </p:spTree>
    <p:extLst>
      <p:ext uri="{BB962C8B-B14F-4D97-AF65-F5344CB8AC3E}">
        <p14:creationId xmlns:p14="http://schemas.microsoft.com/office/powerpoint/2010/main" val="24082281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1646F1-C8E2-B4CF-C375-61E9E07D23B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24C37AA-AF4D-2B44-2FDE-FE995C1C699F}"/>
              </a:ext>
            </a:extLst>
          </p:cNvPr>
          <p:cNvSpPr>
            <a:spLocks noGrp="1"/>
          </p:cNvSpPr>
          <p:nvPr>
            <p:ph type="ctrTitle"/>
          </p:nvPr>
        </p:nvSpPr>
        <p:spPr>
          <a:xfrm>
            <a:off x="717936" y="532395"/>
            <a:ext cx="10849180" cy="610605"/>
          </a:xfrm>
        </p:spPr>
        <p:txBody>
          <a:bodyPr>
            <a:noAutofit/>
          </a:bodyPr>
          <a:lstStyle/>
          <a:p>
            <a:pPr algn="l"/>
            <a:r>
              <a:rPr lang="en-AU" sz="4400" b="1" dirty="0">
                <a:solidFill>
                  <a:srgbClr val="0070C0"/>
                </a:solidFill>
              </a:rPr>
              <a:t>Lesson 7: Water weirdness and sea level change</a:t>
            </a:r>
            <a:endParaRPr lang="en-US" sz="4400" b="1" dirty="0">
              <a:solidFill>
                <a:srgbClr val="0070C0"/>
              </a:solidFill>
            </a:endParaRPr>
          </a:p>
        </p:txBody>
      </p:sp>
      <p:sp>
        <p:nvSpPr>
          <p:cNvPr id="3" name="Subtitle 2">
            <a:extLst>
              <a:ext uri="{FF2B5EF4-FFF2-40B4-BE49-F238E27FC236}">
                <a16:creationId xmlns:a16="http://schemas.microsoft.com/office/drawing/2014/main" id="{428F1321-37C8-1B22-DEAE-E36DA6B42BEC}"/>
              </a:ext>
            </a:extLst>
          </p:cNvPr>
          <p:cNvSpPr>
            <a:spLocks noGrp="1"/>
          </p:cNvSpPr>
          <p:nvPr>
            <p:ph type="subTitle" idx="1"/>
          </p:nvPr>
        </p:nvSpPr>
        <p:spPr>
          <a:xfrm>
            <a:off x="785874" y="1392591"/>
            <a:ext cx="4703911" cy="1982894"/>
          </a:xfrm>
        </p:spPr>
        <p:txBody>
          <a:bodyPr>
            <a:normAutofit/>
          </a:bodyPr>
          <a:lstStyle/>
          <a:p>
            <a:pPr algn="l"/>
            <a:r>
              <a:rPr lang="en-AU" sz="2800" dirty="0">
                <a:latin typeface="+mj-lt"/>
              </a:rPr>
              <a:t>Are sea levels rising</a:t>
            </a:r>
          </a:p>
          <a:p>
            <a:pPr algn="l"/>
            <a:r>
              <a:rPr lang="en-AU" sz="2800" dirty="0">
                <a:latin typeface="+mj-lt"/>
              </a:rPr>
              <a:t>If so, what is causing this?</a:t>
            </a:r>
            <a:endParaRPr lang="en-US" sz="2800" dirty="0">
              <a:latin typeface="+mj-lt"/>
            </a:endParaRPr>
          </a:p>
          <a:p>
            <a:pPr algn="l"/>
            <a:r>
              <a:rPr lang="en-US" sz="2800" dirty="0">
                <a:latin typeface="+mj-lt"/>
              </a:rPr>
              <a:t>How will this impact on coastal communities?</a:t>
            </a:r>
            <a:endParaRPr lang="en-AU" sz="2800" dirty="0">
              <a:latin typeface="+mj-lt"/>
            </a:endParaRPr>
          </a:p>
        </p:txBody>
      </p:sp>
      <p:pic>
        <p:nvPicPr>
          <p:cNvPr id="1026" name="Picture 2" descr="Einstein-First Project">
            <a:extLst>
              <a:ext uri="{FF2B5EF4-FFF2-40B4-BE49-F238E27FC236}">
                <a16:creationId xmlns:a16="http://schemas.microsoft.com/office/drawing/2014/main" id="{3010132B-BE19-6CBD-6BCC-23F607D5A6A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13783" y="5721069"/>
            <a:ext cx="3175000" cy="736600"/>
          </a:xfrm>
          <a:prstGeom prst="rect">
            <a:avLst/>
          </a:prstGeom>
          <a:noFill/>
          <a:extLst>
            <a:ext uri="{909E8E84-426E-40DD-AFC4-6F175D3DCCD1}">
              <a14:hiddenFill xmlns:a14="http://schemas.microsoft.com/office/drawing/2010/main">
                <a:solidFill>
                  <a:srgbClr val="FFFFFF"/>
                </a:solidFill>
              </a14:hiddenFill>
            </a:ext>
          </a:extLst>
        </p:spPr>
      </p:pic>
      <p:pic>
        <p:nvPicPr>
          <p:cNvPr id="6146" name="Picture 2" descr="A satellite image of a large body of ice. ">
            <a:extLst>
              <a:ext uri="{FF2B5EF4-FFF2-40B4-BE49-F238E27FC236}">
                <a16:creationId xmlns:a16="http://schemas.microsoft.com/office/drawing/2014/main" id="{4EBFF652-616E-36D5-A2C7-5512418FBA6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4885" t="4755" r="4525"/>
          <a:stretch>
            <a:fillRect/>
          </a:stretch>
        </p:blipFill>
        <p:spPr bwMode="auto">
          <a:xfrm>
            <a:off x="5913120" y="1392591"/>
            <a:ext cx="5913120" cy="4666298"/>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A comparison of a beach and a beach&#10;&#10;AI-generated content may be incorrect.">
            <a:extLst>
              <a:ext uri="{FF2B5EF4-FFF2-40B4-BE49-F238E27FC236}">
                <a16:creationId xmlns:a16="http://schemas.microsoft.com/office/drawing/2014/main" id="{9C758640-CA20-6450-1CB3-0512801CF343}"/>
              </a:ext>
            </a:extLst>
          </p:cNvPr>
          <p:cNvPicPr>
            <a:picLocks noChangeAspect="1"/>
          </p:cNvPicPr>
          <p:nvPr/>
        </p:nvPicPr>
        <p:blipFill>
          <a:blip r:embed="rId4"/>
          <a:stretch>
            <a:fillRect/>
          </a:stretch>
        </p:blipFill>
        <p:spPr>
          <a:xfrm flipH="1">
            <a:off x="865764" y="3324611"/>
            <a:ext cx="4742750" cy="2589323"/>
          </a:xfrm>
          <a:prstGeom prst="rect">
            <a:avLst/>
          </a:prstGeom>
        </p:spPr>
      </p:pic>
    </p:spTree>
    <p:extLst>
      <p:ext uri="{BB962C8B-B14F-4D97-AF65-F5344CB8AC3E}">
        <p14:creationId xmlns:p14="http://schemas.microsoft.com/office/powerpoint/2010/main" val="362409896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9EEBFC-ED35-3A8A-8A3C-57E9999350A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00F268A5-42A9-88B9-49DA-753EB79A30D3}"/>
              </a:ext>
            </a:extLst>
          </p:cNvPr>
          <p:cNvSpPr>
            <a:spLocks noGrp="1"/>
          </p:cNvSpPr>
          <p:nvPr>
            <p:ph type="title"/>
          </p:nvPr>
        </p:nvSpPr>
        <p:spPr/>
        <p:txBody>
          <a:bodyPr>
            <a:normAutofit/>
          </a:bodyPr>
          <a:lstStyle/>
          <a:p>
            <a:r>
              <a:rPr lang="en-AU" sz="4000" b="1" dirty="0">
                <a:solidFill>
                  <a:srgbClr val="0070C0"/>
                </a:solidFill>
              </a:rPr>
              <a:t>Lesson 7: Water weirdness and sea level change</a:t>
            </a:r>
          </a:p>
        </p:txBody>
      </p:sp>
      <p:sp>
        <p:nvSpPr>
          <p:cNvPr id="5" name="Content Placeholder 4">
            <a:extLst>
              <a:ext uri="{FF2B5EF4-FFF2-40B4-BE49-F238E27FC236}">
                <a16:creationId xmlns:a16="http://schemas.microsoft.com/office/drawing/2014/main" id="{E71FD0CE-2157-A07D-53FB-3C8857456F01}"/>
              </a:ext>
            </a:extLst>
          </p:cNvPr>
          <p:cNvSpPr>
            <a:spLocks noGrp="1"/>
          </p:cNvSpPr>
          <p:nvPr>
            <p:ph idx="1"/>
          </p:nvPr>
        </p:nvSpPr>
        <p:spPr>
          <a:xfrm>
            <a:off x="838200" y="1554481"/>
            <a:ext cx="10378440" cy="3773392"/>
          </a:xfrm>
        </p:spPr>
        <p:txBody>
          <a:bodyPr>
            <a:normAutofit/>
          </a:bodyPr>
          <a:lstStyle/>
          <a:p>
            <a:pPr marL="0" indent="0">
              <a:lnSpc>
                <a:spcPct val="100000"/>
              </a:lnSpc>
              <a:buNone/>
            </a:pPr>
            <a:r>
              <a:rPr lang="en-AU" dirty="0">
                <a:latin typeface="+mj-lt"/>
              </a:rPr>
              <a:t>Student activities investigate how water expands as it freezes. This explains why ice forms on the surface of water and why icebergs float. Digital animation shows that this is caused by the particular shape of water molecules. They also investigate how water expands as it warms and contracts as it cools down to about 4</a:t>
            </a:r>
            <a:r>
              <a:rPr lang="en-AU" baseline="30000" dirty="0">
                <a:latin typeface="+mj-lt"/>
              </a:rPr>
              <a:t>o</a:t>
            </a:r>
            <a:r>
              <a:rPr lang="en-AU" dirty="0">
                <a:latin typeface="+mj-lt"/>
              </a:rPr>
              <a:t>C. Then they investigate the implications for rising sea levels caused by water expanding as it gets warmer, and the melting of continental icesheets and glaciers, but not floating sea ice.</a:t>
            </a:r>
          </a:p>
          <a:p>
            <a:pPr marL="0" indent="0">
              <a:lnSpc>
                <a:spcPct val="100000"/>
              </a:lnSpc>
              <a:buNone/>
            </a:pPr>
            <a:endParaRPr lang="en-AU" dirty="0">
              <a:latin typeface="+mj-lt"/>
            </a:endParaRPr>
          </a:p>
        </p:txBody>
      </p:sp>
      <p:pic>
        <p:nvPicPr>
          <p:cNvPr id="6" name="Picture 5">
            <a:extLst>
              <a:ext uri="{FF2B5EF4-FFF2-40B4-BE49-F238E27FC236}">
                <a16:creationId xmlns:a16="http://schemas.microsoft.com/office/drawing/2014/main" id="{1FC47A0C-F30D-032F-9927-E35C5D89763C}"/>
              </a:ext>
            </a:extLst>
          </p:cNvPr>
          <p:cNvPicPr/>
          <p:nvPr/>
        </p:nvPicPr>
        <p:blipFill>
          <a:blip r:embed="rId2"/>
          <a:stretch>
            <a:fillRect/>
          </a:stretch>
        </p:blipFill>
        <p:spPr>
          <a:xfrm>
            <a:off x="838200" y="5790944"/>
            <a:ext cx="2171700" cy="492760"/>
          </a:xfrm>
          <a:prstGeom prst="rect">
            <a:avLst/>
          </a:prstGeom>
        </p:spPr>
      </p:pic>
    </p:spTree>
    <p:extLst>
      <p:ext uri="{BB962C8B-B14F-4D97-AF65-F5344CB8AC3E}">
        <p14:creationId xmlns:p14="http://schemas.microsoft.com/office/powerpoint/2010/main" val="128729147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53F9F4-3455-7A31-90EF-6D44BF84798E}"/>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4B4D8084-2312-43B9-45D5-F053A7B8CA19}"/>
              </a:ext>
            </a:extLst>
          </p:cNvPr>
          <p:cNvSpPr>
            <a:spLocks noGrp="1"/>
          </p:cNvSpPr>
          <p:nvPr>
            <p:ph type="title"/>
          </p:nvPr>
        </p:nvSpPr>
        <p:spPr>
          <a:xfrm>
            <a:off x="838200" y="365126"/>
            <a:ext cx="10515600" cy="796410"/>
          </a:xfrm>
        </p:spPr>
        <p:txBody>
          <a:bodyPr>
            <a:normAutofit/>
          </a:bodyPr>
          <a:lstStyle/>
          <a:p>
            <a:r>
              <a:rPr lang="en-AU" sz="4800" b="1" dirty="0">
                <a:solidFill>
                  <a:srgbClr val="0070C0"/>
                </a:solidFill>
              </a:rPr>
              <a:t>Lesson 7 learning intentions</a:t>
            </a:r>
          </a:p>
        </p:txBody>
      </p:sp>
      <p:sp>
        <p:nvSpPr>
          <p:cNvPr id="5" name="Content Placeholder 4">
            <a:extLst>
              <a:ext uri="{FF2B5EF4-FFF2-40B4-BE49-F238E27FC236}">
                <a16:creationId xmlns:a16="http://schemas.microsoft.com/office/drawing/2014/main" id="{85BE5049-97CE-E8D9-662E-84980D413D89}"/>
              </a:ext>
            </a:extLst>
          </p:cNvPr>
          <p:cNvSpPr>
            <a:spLocks noGrp="1"/>
          </p:cNvSpPr>
          <p:nvPr>
            <p:ph idx="1"/>
          </p:nvPr>
        </p:nvSpPr>
        <p:spPr>
          <a:xfrm>
            <a:off x="838199" y="1161536"/>
            <a:ext cx="10210801" cy="4769047"/>
          </a:xfrm>
        </p:spPr>
        <p:txBody>
          <a:bodyPr>
            <a:normAutofit/>
          </a:bodyPr>
          <a:lstStyle/>
          <a:p>
            <a:pPr marL="0" lvl="0" indent="0">
              <a:buNone/>
            </a:pPr>
            <a:r>
              <a:rPr lang="en-AU" sz="3600" dirty="0">
                <a:latin typeface="+mj-lt"/>
              </a:rPr>
              <a:t>At the conclusion of the lesson, you will:</a:t>
            </a:r>
          </a:p>
          <a:p>
            <a:pPr marL="533400" lvl="0" indent="-533400"/>
            <a:r>
              <a:rPr lang="en-AU" sz="3200" dirty="0">
                <a:latin typeface="+mj-lt"/>
              </a:rPr>
              <a:t>Explain why water expands as it freezes, causing ice to be less dense than water because the water molecules form a crystal structure that takes up more space.</a:t>
            </a:r>
          </a:p>
          <a:p>
            <a:pPr marL="533400" lvl="0" indent="-533400"/>
            <a:r>
              <a:rPr lang="en-AU" sz="3200" dirty="0">
                <a:latin typeface="+mj-lt"/>
              </a:rPr>
              <a:t>Explain that sea levels are rising because of increasing ocean temperatures and the melting of continental icesheets and glaciers.</a:t>
            </a:r>
          </a:p>
          <a:p>
            <a:pPr marL="533400" lvl="0" indent="-533400"/>
            <a:r>
              <a:rPr lang="en-AU" sz="3200" dirty="0">
                <a:latin typeface="+mj-lt"/>
              </a:rPr>
              <a:t>Use digital flood maps to highlight the implications of sea level rise on coastal communities.</a:t>
            </a:r>
          </a:p>
        </p:txBody>
      </p:sp>
      <p:pic>
        <p:nvPicPr>
          <p:cNvPr id="6" name="Picture 5">
            <a:extLst>
              <a:ext uri="{FF2B5EF4-FFF2-40B4-BE49-F238E27FC236}">
                <a16:creationId xmlns:a16="http://schemas.microsoft.com/office/drawing/2014/main" id="{1696A3ED-C30E-4FC9-FA7C-413DDA480C6D}"/>
              </a:ext>
            </a:extLst>
          </p:cNvPr>
          <p:cNvPicPr/>
          <p:nvPr/>
        </p:nvPicPr>
        <p:blipFill>
          <a:blip r:embed="rId2"/>
          <a:stretch>
            <a:fillRect/>
          </a:stretch>
        </p:blipFill>
        <p:spPr>
          <a:xfrm>
            <a:off x="838200" y="5930583"/>
            <a:ext cx="2171700" cy="492760"/>
          </a:xfrm>
          <a:prstGeom prst="rect">
            <a:avLst/>
          </a:prstGeom>
        </p:spPr>
      </p:pic>
    </p:spTree>
    <p:extLst>
      <p:ext uri="{BB962C8B-B14F-4D97-AF65-F5344CB8AC3E}">
        <p14:creationId xmlns:p14="http://schemas.microsoft.com/office/powerpoint/2010/main" val="276706600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75DF04-0BCD-5587-FE26-627AAEFBAD86}"/>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B7F4D671-CB79-AF01-477A-36E7ED7F74B7}"/>
              </a:ext>
            </a:extLst>
          </p:cNvPr>
          <p:cNvSpPr>
            <a:spLocks noGrp="1"/>
          </p:cNvSpPr>
          <p:nvPr>
            <p:ph type="title"/>
          </p:nvPr>
        </p:nvSpPr>
        <p:spPr>
          <a:xfrm>
            <a:off x="838200" y="365126"/>
            <a:ext cx="10515600" cy="1046010"/>
          </a:xfrm>
        </p:spPr>
        <p:txBody>
          <a:bodyPr>
            <a:normAutofit fontScale="90000"/>
          </a:bodyPr>
          <a:lstStyle/>
          <a:p>
            <a:r>
              <a:rPr lang="en-AU" b="1" dirty="0">
                <a:solidFill>
                  <a:srgbClr val="0070C0"/>
                </a:solidFill>
              </a:rPr>
              <a:t>Lesson 7: Water weirdness and sea level change</a:t>
            </a:r>
          </a:p>
        </p:txBody>
      </p:sp>
      <p:sp>
        <p:nvSpPr>
          <p:cNvPr id="3" name="Rectangle 2">
            <a:extLst>
              <a:ext uri="{FF2B5EF4-FFF2-40B4-BE49-F238E27FC236}">
                <a16:creationId xmlns:a16="http://schemas.microsoft.com/office/drawing/2014/main" id="{58322B15-F958-E00B-633B-FDEC2333E356}"/>
              </a:ext>
            </a:extLst>
          </p:cNvPr>
          <p:cNvSpPr/>
          <p:nvPr/>
        </p:nvSpPr>
        <p:spPr>
          <a:xfrm>
            <a:off x="1005410" y="1488772"/>
            <a:ext cx="10302669" cy="558743"/>
          </a:xfrm>
          <a:prstGeom prst="rect">
            <a:avLst/>
          </a:prstGeom>
          <a:ln w="19050">
            <a:solidFill>
              <a:schemeClr val="accent1"/>
            </a:solidFill>
            <a:prstDash val="solid"/>
          </a:ln>
        </p:spPr>
        <p:txBody>
          <a:bodyPr wrap="square">
            <a:spAutoFit/>
          </a:bodyPr>
          <a:lstStyle/>
          <a:p>
            <a:pPr lvl="0">
              <a:lnSpc>
                <a:spcPct val="115000"/>
              </a:lnSpc>
              <a:spcBef>
                <a:spcPts val="600"/>
              </a:spcBef>
              <a:spcAft>
                <a:spcPts val="600"/>
              </a:spcAft>
              <a:tabLst>
                <a:tab pos="722313" algn="l"/>
              </a:tabLst>
            </a:pPr>
            <a:r>
              <a:rPr lang="en-AU" sz="2800" dirty="0">
                <a:latin typeface="+mj-lt"/>
                <a:ea typeface="Calibri" panose="020F0502020204030204" pitchFamily="34" charset="0"/>
                <a:cs typeface="Times New Roman" panose="02020603050405020304" pitchFamily="18" charset="0"/>
              </a:rPr>
              <a:t>1.  Review effect of temperature on atomic and molecular structures</a:t>
            </a:r>
          </a:p>
        </p:txBody>
      </p:sp>
      <p:sp>
        <p:nvSpPr>
          <p:cNvPr id="6" name="Rectangle 5">
            <a:extLst>
              <a:ext uri="{FF2B5EF4-FFF2-40B4-BE49-F238E27FC236}">
                <a16:creationId xmlns:a16="http://schemas.microsoft.com/office/drawing/2014/main" id="{DF7C0687-4C49-63F9-1086-3425B3B7EC36}"/>
              </a:ext>
            </a:extLst>
          </p:cNvPr>
          <p:cNvSpPr/>
          <p:nvPr/>
        </p:nvSpPr>
        <p:spPr>
          <a:xfrm>
            <a:off x="2068554" y="2484380"/>
            <a:ext cx="9239526" cy="558743"/>
          </a:xfrm>
          <a:prstGeom prst="rect">
            <a:avLst/>
          </a:prstGeom>
          <a:ln w="19050">
            <a:solidFill>
              <a:schemeClr val="accent1"/>
            </a:solidFill>
          </a:ln>
        </p:spPr>
        <p:txBody>
          <a:bodyPr wrap="square">
            <a:spAutoFit/>
          </a:bodyPr>
          <a:lstStyle/>
          <a:p>
            <a:pPr>
              <a:lnSpc>
                <a:spcPct val="115000"/>
              </a:lnSpc>
              <a:spcBef>
                <a:spcPts val="600"/>
              </a:spcBef>
              <a:spcAft>
                <a:spcPts val="600"/>
              </a:spcAft>
              <a:tabLst>
                <a:tab pos="722313" algn="l"/>
              </a:tabLst>
            </a:pPr>
            <a:r>
              <a:rPr lang="en-AU" sz="2800" dirty="0">
                <a:latin typeface="+mj-lt"/>
                <a:ea typeface="Calibri" panose="020F0502020204030204" pitchFamily="34" charset="0"/>
                <a:cs typeface="Times New Roman" panose="02020603050405020304" pitchFamily="18" charset="0"/>
              </a:rPr>
              <a:t>2. Investigate why ice floats and impact of warming oceans</a:t>
            </a:r>
          </a:p>
        </p:txBody>
      </p:sp>
      <p:sp>
        <p:nvSpPr>
          <p:cNvPr id="7" name="Rectangle 6">
            <a:extLst>
              <a:ext uri="{FF2B5EF4-FFF2-40B4-BE49-F238E27FC236}">
                <a16:creationId xmlns:a16="http://schemas.microsoft.com/office/drawing/2014/main" id="{3962D537-A925-2425-6F74-05DFD6057352}"/>
              </a:ext>
            </a:extLst>
          </p:cNvPr>
          <p:cNvSpPr/>
          <p:nvPr/>
        </p:nvSpPr>
        <p:spPr>
          <a:xfrm>
            <a:off x="3117082" y="3423881"/>
            <a:ext cx="8190998" cy="558743"/>
          </a:xfrm>
          <a:prstGeom prst="rect">
            <a:avLst/>
          </a:prstGeom>
          <a:ln w="19050">
            <a:solidFill>
              <a:schemeClr val="accent1"/>
            </a:solidFill>
          </a:ln>
        </p:spPr>
        <p:txBody>
          <a:bodyPr wrap="square">
            <a:spAutoFit/>
          </a:bodyPr>
          <a:lstStyle/>
          <a:p>
            <a:pPr lvl="0">
              <a:lnSpc>
                <a:spcPct val="115000"/>
              </a:lnSpc>
              <a:spcBef>
                <a:spcPts val="600"/>
              </a:spcBef>
              <a:spcAft>
                <a:spcPts val="600"/>
              </a:spcAft>
              <a:tabLst>
                <a:tab pos="722313" algn="l"/>
              </a:tabLst>
            </a:pPr>
            <a:r>
              <a:rPr lang="en-AU" sz="2800" dirty="0">
                <a:latin typeface="+mj-lt"/>
                <a:ea typeface="Calibri" panose="020F0502020204030204" pitchFamily="34" charset="0"/>
                <a:cs typeface="Times New Roman" panose="02020603050405020304" pitchFamily="18" charset="0"/>
              </a:rPr>
              <a:t>3. Explore the nature and cause of the ice ages</a:t>
            </a:r>
          </a:p>
        </p:txBody>
      </p:sp>
      <p:sp>
        <p:nvSpPr>
          <p:cNvPr id="8" name="Rectangle 7">
            <a:extLst>
              <a:ext uri="{FF2B5EF4-FFF2-40B4-BE49-F238E27FC236}">
                <a16:creationId xmlns:a16="http://schemas.microsoft.com/office/drawing/2014/main" id="{7985C4F1-7420-0CB6-FF90-19A6415C0DBB}"/>
              </a:ext>
            </a:extLst>
          </p:cNvPr>
          <p:cNvSpPr/>
          <p:nvPr/>
        </p:nvSpPr>
        <p:spPr>
          <a:xfrm>
            <a:off x="4057397" y="4363382"/>
            <a:ext cx="7250683" cy="523220"/>
          </a:xfrm>
          <a:prstGeom prst="rect">
            <a:avLst/>
          </a:prstGeom>
          <a:ln w="19050">
            <a:solidFill>
              <a:schemeClr val="accent1"/>
            </a:solidFill>
          </a:ln>
        </p:spPr>
        <p:txBody>
          <a:bodyPr wrap="square">
            <a:spAutoFit/>
          </a:bodyPr>
          <a:lstStyle/>
          <a:p>
            <a:pPr marL="363538" indent="-363538">
              <a:tabLst>
                <a:tab pos="363538" algn="l"/>
              </a:tabLst>
            </a:pPr>
            <a:r>
              <a:rPr lang="en-AU" sz="2800" dirty="0">
                <a:latin typeface="+mj-lt"/>
                <a:ea typeface="Calibri" panose="020F0502020204030204" pitchFamily="34" charset="0"/>
                <a:cs typeface="Times New Roman" panose="02020603050405020304" pitchFamily="18" charset="0"/>
              </a:rPr>
              <a:t>4. Model coastal flooding using digital flood maps</a:t>
            </a:r>
            <a:endParaRPr lang="en-AU" sz="2800" dirty="0">
              <a:latin typeface="+mj-lt"/>
            </a:endParaRPr>
          </a:p>
        </p:txBody>
      </p:sp>
      <p:sp>
        <p:nvSpPr>
          <p:cNvPr id="10" name="Bent-Up Arrow 9">
            <a:extLst>
              <a:ext uri="{FF2B5EF4-FFF2-40B4-BE49-F238E27FC236}">
                <a16:creationId xmlns:a16="http://schemas.microsoft.com/office/drawing/2014/main" id="{FB407BAC-4516-9B85-68C0-C6E074928178}"/>
              </a:ext>
            </a:extLst>
          </p:cNvPr>
          <p:cNvSpPr/>
          <p:nvPr/>
        </p:nvSpPr>
        <p:spPr>
          <a:xfrm rot="5400000">
            <a:off x="1025605" y="2027322"/>
            <a:ext cx="947145" cy="987533"/>
          </a:xfrm>
          <a:prstGeom prst="bentUpArrow">
            <a:avLst>
              <a:gd name="adj1" fmla="val 25000"/>
              <a:gd name="adj2" fmla="val 28611"/>
              <a:gd name="adj3" fmla="val 2634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Bent-Up Arrow 10">
            <a:extLst>
              <a:ext uri="{FF2B5EF4-FFF2-40B4-BE49-F238E27FC236}">
                <a16:creationId xmlns:a16="http://schemas.microsoft.com/office/drawing/2014/main" id="{6678A2A9-6C13-6741-44D4-DEC19A94645F}"/>
              </a:ext>
            </a:extLst>
          </p:cNvPr>
          <p:cNvSpPr/>
          <p:nvPr/>
        </p:nvSpPr>
        <p:spPr>
          <a:xfrm rot="5400000">
            <a:off x="2129883" y="3012867"/>
            <a:ext cx="939502" cy="1000015"/>
          </a:xfrm>
          <a:prstGeom prst="bentUpArrow">
            <a:avLst>
              <a:gd name="adj1" fmla="val 25000"/>
              <a:gd name="adj2" fmla="val 33304"/>
              <a:gd name="adj3" fmla="val 2500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12" name="Picture 11">
            <a:extLst>
              <a:ext uri="{FF2B5EF4-FFF2-40B4-BE49-F238E27FC236}">
                <a16:creationId xmlns:a16="http://schemas.microsoft.com/office/drawing/2014/main" id="{1D8FFD52-9E54-4BB2-B091-4C226DEEF92C}"/>
              </a:ext>
            </a:extLst>
          </p:cNvPr>
          <p:cNvPicPr/>
          <p:nvPr/>
        </p:nvPicPr>
        <p:blipFill>
          <a:blip r:embed="rId2"/>
          <a:stretch>
            <a:fillRect/>
          </a:stretch>
        </p:blipFill>
        <p:spPr>
          <a:xfrm>
            <a:off x="982704" y="5709308"/>
            <a:ext cx="2171700" cy="492760"/>
          </a:xfrm>
          <a:prstGeom prst="rect">
            <a:avLst/>
          </a:prstGeom>
        </p:spPr>
      </p:pic>
      <p:sp>
        <p:nvSpPr>
          <p:cNvPr id="13" name="Bent-Up Arrow 12">
            <a:extLst>
              <a:ext uri="{FF2B5EF4-FFF2-40B4-BE49-F238E27FC236}">
                <a16:creationId xmlns:a16="http://schemas.microsoft.com/office/drawing/2014/main" id="{CB575C4C-83A4-60A6-A3F4-0166EF938A3D}"/>
              </a:ext>
            </a:extLst>
          </p:cNvPr>
          <p:cNvSpPr/>
          <p:nvPr/>
        </p:nvSpPr>
        <p:spPr>
          <a:xfrm rot="5400000">
            <a:off x="3105370" y="3989598"/>
            <a:ext cx="927502" cy="913558"/>
          </a:xfrm>
          <a:prstGeom prst="bentUpArrow">
            <a:avLst>
              <a:gd name="adj1" fmla="val 25000"/>
              <a:gd name="adj2" fmla="val 33304"/>
              <a:gd name="adj3" fmla="val 2500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 name="Rectangle 1">
            <a:extLst>
              <a:ext uri="{FF2B5EF4-FFF2-40B4-BE49-F238E27FC236}">
                <a16:creationId xmlns:a16="http://schemas.microsoft.com/office/drawing/2014/main" id="{4A2F5D3A-5FC3-41E8-D97F-495BBBFE88E0}"/>
              </a:ext>
            </a:extLst>
          </p:cNvPr>
          <p:cNvSpPr/>
          <p:nvPr/>
        </p:nvSpPr>
        <p:spPr>
          <a:xfrm>
            <a:off x="4985286" y="5191966"/>
            <a:ext cx="6322794" cy="558743"/>
          </a:xfrm>
          <a:prstGeom prst="rect">
            <a:avLst/>
          </a:prstGeom>
          <a:ln w="19050">
            <a:solidFill>
              <a:schemeClr val="accent1"/>
            </a:solidFill>
          </a:ln>
        </p:spPr>
        <p:txBody>
          <a:bodyPr wrap="square">
            <a:spAutoFit/>
          </a:bodyPr>
          <a:lstStyle/>
          <a:p>
            <a:pPr indent="-363538">
              <a:lnSpc>
                <a:spcPct val="115000"/>
              </a:lnSpc>
              <a:spcBef>
                <a:spcPts val="600"/>
              </a:spcBef>
              <a:spcAft>
                <a:spcPts val="600"/>
              </a:spcAft>
              <a:tabLst>
                <a:tab pos="722313" algn="l"/>
              </a:tabLst>
            </a:pPr>
            <a:r>
              <a:rPr lang="en-AU" sz="2800" dirty="0">
                <a:latin typeface="+mj-lt"/>
                <a:ea typeface="Calibri" panose="020F0502020204030204" pitchFamily="34" charset="0"/>
                <a:cs typeface="Times New Roman" panose="02020603050405020304" pitchFamily="18" charset="0"/>
              </a:rPr>
              <a:t>5. Report on a sub-sea archaeological site</a:t>
            </a:r>
          </a:p>
        </p:txBody>
      </p:sp>
      <p:sp>
        <p:nvSpPr>
          <p:cNvPr id="5" name="Bent-Up Arrow 12">
            <a:extLst>
              <a:ext uri="{FF2B5EF4-FFF2-40B4-BE49-F238E27FC236}">
                <a16:creationId xmlns:a16="http://schemas.microsoft.com/office/drawing/2014/main" id="{B0CFD26E-0717-18EE-A910-C133E34120D9}"/>
              </a:ext>
            </a:extLst>
          </p:cNvPr>
          <p:cNvSpPr/>
          <p:nvPr/>
        </p:nvSpPr>
        <p:spPr>
          <a:xfrm rot="5400000">
            <a:off x="4083727" y="4883799"/>
            <a:ext cx="836266" cy="888927"/>
          </a:xfrm>
          <a:prstGeom prst="bentUpArrow">
            <a:avLst>
              <a:gd name="adj1" fmla="val 25000"/>
              <a:gd name="adj2" fmla="val 33304"/>
              <a:gd name="adj3" fmla="val 2500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25895322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8697CB-8B75-D5F0-B6C8-5E6C8ABA4DB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E405598-DF42-FB76-D939-7DA157DB06D9}"/>
              </a:ext>
            </a:extLst>
          </p:cNvPr>
          <p:cNvSpPr>
            <a:spLocks noGrp="1"/>
          </p:cNvSpPr>
          <p:nvPr>
            <p:ph type="title"/>
          </p:nvPr>
        </p:nvSpPr>
        <p:spPr>
          <a:xfrm>
            <a:off x="838200" y="365126"/>
            <a:ext cx="10515600" cy="876594"/>
          </a:xfrm>
        </p:spPr>
        <p:txBody>
          <a:bodyPr>
            <a:normAutofit/>
          </a:bodyPr>
          <a:lstStyle/>
          <a:p>
            <a:r>
              <a:rPr lang="en-AU" sz="4000" b="1" dirty="0">
                <a:solidFill>
                  <a:srgbClr val="0070C0"/>
                </a:solidFill>
              </a:rPr>
              <a:t>Review effect of temperature on water</a:t>
            </a:r>
            <a:endParaRPr lang="en-US" sz="4000" b="1" dirty="0">
              <a:solidFill>
                <a:srgbClr val="0070C0"/>
              </a:solidFill>
            </a:endParaRPr>
          </a:p>
        </p:txBody>
      </p:sp>
      <p:pic>
        <p:nvPicPr>
          <p:cNvPr id="4" name="Picture 3">
            <a:extLst>
              <a:ext uri="{FF2B5EF4-FFF2-40B4-BE49-F238E27FC236}">
                <a16:creationId xmlns:a16="http://schemas.microsoft.com/office/drawing/2014/main" id="{BF67BB2B-993B-9ED7-D1A2-8A8C0F892138}"/>
              </a:ext>
            </a:extLst>
          </p:cNvPr>
          <p:cNvPicPr/>
          <p:nvPr/>
        </p:nvPicPr>
        <p:blipFill>
          <a:blip r:embed="rId2"/>
          <a:stretch>
            <a:fillRect/>
          </a:stretch>
        </p:blipFill>
        <p:spPr>
          <a:xfrm>
            <a:off x="838200" y="5930583"/>
            <a:ext cx="2171700" cy="492760"/>
          </a:xfrm>
          <a:prstGeom prst="rect">
            <a:avLst/>
          </a:prstGeom>
        </p:spPr>
      </p:pic>
      <p:sp>
        <p:nvSpPr>
          <p:cNvPr id="10" name="Content Placeholder 9">
            <a:extLst>
              <a:ext uri="{FF2B5EF4-FFF2-40B4-BE49-F238E27FC236}">
                <a16:creationId xmlns:a16="http://schemas.microsoft.com/office/drawing/2014/main" id="{7E303A35-257F-085C-6725-14987BAC89C3}"/>
              </a:ext>
            </a:extLst>
          </p:cNvPr>
          <p:cNvSpPr>
            <a:spLocks noGrp="1"/>
          </p:cNvSpPr>
          <p:nvPr>
            <p:ph idx="1"/>
          </p:nvPr>
        </p:nvSpPr>
        <p:spPr>
          <a:xfrm>
            <a:off x="838199" y="1241720"/>
            <a:ext cx="5990617" cy="4935243"/>
          </a:xfrm>
        </p:spPr>
        <p:txBody>
          <a:bodyPr>
            <a:normAutofit/>
          </a:bodyPr>
          <a:lstStyle/>
          <a:p>
            <a:pPr marL="0" indent="0">
              <a:buNone/>
            </a:pPr>
            <a:r>
              <a:rPr lang="en-AU" dirty="0"/>
              <a:t>We will use this gif simulation to quickly review our knowledge of the kinetic theory of matter:</a:t>
            </a:r>
          </a:p>
          <a:p>
            <a:pPr marL="0" indent="0">
              <a:buNone/>
            </a:pPr>
            <a:r>
              <a:rPr lang="en-AU" sz="1000" dirty="0">
                <a:hlinkClick r:id="rId3"/>
              </a:rPr>
              <a:t>https://1.bp.blogspot.com/-fdDgmJyRvh0/ThoV2eiytCI/AAAAAAAAAA0/_0KG3tpQK6Q/s1600/estados+mov.gif</a:t>
            </a:r>
            <a:endParaRPr lang="en-AU" sz="1000" dirty="0"/>
          </a:p>
          <a:p>
            <a:pPr marL="0" indent="0">
              <a:buNone/>
            </a:pPr>
            <a:endParaRPr lang="en-AU" sz="1000" dirty="0"/>
          </a:p>
        </p:txBody>
      </p:sp>
      <p:pic>
        <p:nvPicPr>
          <p:cNvPr id="13" name="Picture 12" descr="Several blue balls on a white surface&#10;&#10;AI-generated content may be incorrect.">
            <a:extLst>
              <a:ext uri="{FF2B5EF4-FFF2-40B4-BE49-F238E27FC236}">
                <a16:creationId xmlns:a16="http://schemas.microsoft.com/office/drawing/2014/main" id="{32E825E7-00AB-CC1C-9399-E9E42E6B780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88489" y="1658220"/>
            <a:ext cx="4537545" cy="2466308"/>
          </a:xfrm>
          <a:prstGeom prst="rect">
            <a:avLst/>
          </a:prstGeom>
        </p:spPr>
      </p:pic>
    </p:spTree>
    <p:extLst>
      <p:ext uri="{BB962C8B-B14F-4D97-AF65-F5344CB8AC3E}">
        <p14:creationId xmlns:p14="http://schemas.microsoft.com/office/powerpoint/2010/main" val="153700193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1AEF02-A133-654A-EF65-05B82E902B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364CB75-BF0E-1EE2-FA1F-EA9AD1751864}"/>
              </a:ext>
            </a:extLst>
          </p:cNvPr>
          <p:cNvSpPr>
            <a:spLocks noGrp="1"/>
          </p:cNvSpPr>
          <p:nvPr>
            <p:ph type="title"/>
          </p:nvPr>
        </p:nvSpPr>
        <p:spPr>
          <a:xfrm>
            <a:off x="838200" y="365126"/>
            <a:ext cx="10515600" cy="876594"/>
          </a:xfrm>
        </p:spPr>
        <p:txBody>
          <a:bodyPr>
            <a:normAutofit/>
          </a:bodyPr>
          <a:lstStyle/>
          <a:p>
            <a:r>
              <a:rPr lang="en-AU" sz="4000" b="1" dirty="0">
                <a:solidFill>
                  <a:srgbClr val="0070C0"/>
                </a:solidFill>
              </a:rPr>
              <a:t>Activities: Sea level rise and why ice floats</a:t>
            </a:r>
            <a:endParaRPr lang="en-US" sz="4000" b="1" dirty="0">
              <a:solidFill>
                <a:srgbClr val="0070C0"/>
              </a:solidFill>
            </a:endParaRPr>
          </a:p>
        </p:txBody>
      </p:sp>
      <p:pic>
        <p:nvPicPr>
          <p:cNvPr id="4" name="Picture 3">
            <a:extLst>
              <a:ext uri="{FF2B5EF4-FFF2-40B4-BE49-F238E27FC236}">
                <a16:creationId xmlns:a16="http://schemas.microsoft.com/office/drawing/2014/main" id="{91A4810D-B014-444F-354C-8ABACF1B903D}"/>
              </a:ext>
            </a:extLst>
          </p:cNvPr>
          <p:cNvPicPr/>
          <p:nvPr/>
        </p:nvPicPr>
        <p:blipFill>
          <a:blip r:embed="rId2"/>
          <a:stretch>
            <a:fillRect/>
          </a:stretch>
        </p:blipFill>
        <p:spPr>
          <a:xfrm>
            <a:off x="9434830" y="5923280"/>
            <a:ext cx="2171700" cy="492760"/>
          </a:xfrm>
          <a:prstGeom prst="rect">
            <a:avLst/>
          </a:prstGeom>
        </p:spPr>
      </p:pic>
      <p:sp>
        <p:nvSpPr>
          <p:cNvPr id="10" name="Content Placeholder 9">
            <a:extLst>
              <a:ext uri="{FF2B5EF4-FFF2-40B4-BE49-F238E27FC236}">
                <a16:creationId xmlns:a16="http://schemas.microsoft.com/office/drawing/2014/main" id="{6F35E4D4-4E53-A09E-9ACF-3D1473DC744F}"/>
              </a:ext>
            </a:extLst>
          </p:cNvPr>
          <p:cNvSpPr>
            <a:spLocks noGrp="1"/>
          </p:cNvSpPr>
          <p:nvPr>
            <p:ph idx="1"/>
          </p:nvPr>
        </p:nvSpPr>
        <p:spPr>
          <a:xfrm>
            <a:off x="770890" y="1234417"/>
            <a:ext cx="8412480" cy="4688863"/>
          </a:xfrm>
        </p:spPr>
        <p:txBody>
          <a:bodyPr>
            <a:normAutofit lnSpcReduction="10000"/>
          </a:bodyPr>
          <a:lstStyle/>
          <a:p>
            <a:pPr marL="533400" indent="-533400">
              <a:spcBef>
                <a:spcPts val="600"/>
              </a:spcBef>
              <a:spcAft>
                <a:spcPts val="600"/>
              </a:spcAft>
            </a:pPr>
            <a:r>
              <a:rPr lang="en-US" dirty="0">
                <a:latin typeface="+mj-lt"/>
              </a:rPr>
              <a:t>Expansion and contraction of water as it is heated and cooled.</a:t>
            </a:r>
          </a:p>
          <a:p>
            <a:pPr marL="533400" indent="-533400">
              <a:spcBef>
                <a:spcPts val="600"/>
              </a:spcBef>
              <a:spcAft>
                <a:spcPts val="600"/>
              </a:spcAft>
            </a:pPr>
            <a:r>
              <a:rPr lang="en-US" dirty="0">
                <a:latin typeface="+mj-lt"/>
              </a:rPr>
              <a:t>Why ice floats and the anomalous expansion of water.</a:t>
            </a:r>
          </a:p>
          <a:p>
            <a:pPr marL="533400" indent="-533400">
              <a:spcBef>
                <a:spcPts val="600"/>
              </a:spcBef>
              <a:spcAft>
                <a:spcPts val="600"/>
              </a:spcAft>
            </a:pPr>
            <a:r>
              <a:rPr lang="en-AU" dirty="0">
                <a:latin typeface="+mj-lt"/>
              </a:rPr>
              <a:t>Which is heavier: one litre of water at about 20</a:t>
            </a:r>
            <a:r>
              <a:rPr lang="en-AU" baseline="30000" dirty="0">
                <a:latin typeface="+mj-lt"/>
              </a:rPr>
              <a:t>o</a:t>
            </a:r>
            <a:r>
              <a:rPr lang="en-AU" dirty="0">
                <a:latin typeface="+mj-lt"/>
              </a:rPr>
              <a:t>C or a one litre ice block at 0</a:t>
            </a:r>
            <a:r>
              <a:rPr lang="en-AU" baseline="30000" dirty="0">
                <a:latin typeface="+mj-lt"/>
              </a:rPr>
              <a:t>o</a:t>
            </a:r>
            <a:r>
              <a:rPr lang="en-AU" dirty="0">
                <a:latin typeface="+mj-lt"/>
              </a:rPr>
              <a:t>C or are they the same?</a:t>
            </a:r>
          </a:p>
          <a:p>
            <a:pPr marL="533400" lvl="1" indent="0">
              <a:buNone/>
            </a:pPr>
            <a:r>
              <a:rPr lang="en-AU" dirty="0">
                <a:latin typeface="+mj-lt"/>
              </a:rPr>
              <a:t>A.	they will have the same weight</a:t>
            </a:r>
          </a:p>
          <a:p>
            <a:pPr marL="533400" lvl="1" indent="0">
              <a:buNone/>
            </a:pPr>
            <a:r>
              <a:rPr lang="en-AU" dirty="0">
                <a:latin typeface="+mj-lt"/>
              </a:rPr>
              <a:t>B.	the water is heavier than the ice</a:t>
            </a:r>
          </a:p>
          <a:p>
            <a:pPr marL="533400" lvl="1" indent="0">
              <a:buNone/>
            </a:pPr>
            <a:r>
              <a:rPr lang="en-AU" dirty="0">
                <a:latin typeface="+mj-lt"/>
              </a:rPr>
              <a:t>C.	the ice is heavier than the water</a:t>
            </a:r>
          </a:p>
          <a:p>
            <a:pPr marL="533400" indent="-533400">
              <a:spcBef>
                <a:spcPts val="600"/>
              </a:spcBef>
              <a:spcAft>
                <a:spcPts val="600"/>
              </a:spcAft>
            </a:pPr>
            <a:r>
              <a:rPr lang="en-AU" dirty="0">
                <a:latin typeface="+mj-lt"/>
              </a:rPr>
              <a:t>Run the simulation through a few times and describe what happens to the H</a:t>
            </a:r>
            <a:r>
              <a:rPr lang="en-AU" baseline="-25000" dirty="0">
                <a:latin typeface="+mj-lt"/>
              </a:rPr>
              <a:t>2</a:t>
            </a:r>
            <a:r>
              <a:rPr lang="en-AU" dirty="0">
                <a:latin typeface="+mj-lt"/>
              </a:rPr>
              <a:t>O molecules as they cool and slow down. See: </a:t>
            </a:r>
            <a:r>
              <a:rPr lang="en-AU" u="sng" dirty="0">
                <a:latin typeface="+mj-lt"/>
                <a:hlinkClick r:id="rId3"/>
              </a:rPr>
              <a:t>https://youtu.be/zRUFzJrDtq0</a:t>
            </a:r>
            <a:endParaRPr lang="en-AU" dirty="0">
              <a:latin typeface="+mj-lt"/>
            </a:endParaRPr>
          </a:p>
          <a:p>
            <a:pPr marL="533400" indent="-533400">
              <a:spcBef>
                <a:spcPts val="600"/>
              </a:spcBef>
              <a:spcAft>
                <a:spcPts val="600"/>
              </a:spcAft>
            </a:pPr>
            <a:endParaRPr lang="en-US" dirty="0">
              <a:latin typeface="+mj-lt"/>
            </a:endParaRPr>
          </a:p>
          <a:p>
            <a:pPr marL="441325" indent="-441325"/>
            <a:endParaRPr lang="en-AU" dirty="0"/>
          </a:p>
        </p:txBody>
      </p:sp>
      <p:sp>
        <p:nvSpPr>
          <p:cNvPr id="13" name="Rectangle 8">
            <a:extLst>
              <a:ext uri="{FF2B5EF4-FFF2-40B4-BE49-F238E27FC236}">
                <a16:creationId xmlns:a16="http://schemas.microsoft.com/office/drawing/2014/main" id="{ECD60C3D-DA9A-F794-4E72-ED3FD970F88C}"/>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pic>
        <p:nvPicPr>
          <p:cNvPr id="21" name="Picture 20" descr="A picture containing indoor&#10;&#10;Description automatically generated">
            <a:extLst>
              <a:ext uri="{FF2B5EF4-FFF2-40B4-BE49-F238E27FC236}">
                <a16:creationId xmlns:a16="http://schemas.microsoft.com/office/drawing/2014/main" id="{720E1A49-73BF-9B90-5C71-17E36711CAB3}"/>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753600" y="1143000"/>
            <a:ext cx="1600200" cy="2286000"/>
          </a:xfrm>
          <a:prstGeom prst="rect">
            <a:avLst/>
          </a:prstGeom>
          <a:noFill/>
          <a:ln>
            <a:noFill/>
          </a:ln>
        </p:spPr>
      </p:pic>
      <p:pic>
        <p:nvPicPr>
          <p:cNvPr id="22" name="Picture 21" descr="Background pattern&#10;&#10;Description automatically generated">
            <a:extLst>
              <a:ext uri="{FF2B5EF4-FFF2-40B4-BE49-F238E27FC236}">
                <a16:creationId xmlns:a16="http://schemas.microsoft.com/office/drawing/2014/main" id="{92D03A94-8A81-FC99-1697-CE7EFBBCA478}"/>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9786620" y="3677920"/>
            <a:ext cx="1534160" cy="812800"/>
          </a:xfrm>
          <a:prstGeom prst="rect">
            <a:avLst/>
          </a:prstGeom>
          <a:noFill/>
        </p:spPr>
      </p:pic>
      <p:pic>
        <p:nvPicPr>
          <p:cNvPr id="23" name="Picture 22" descr="Best Snowflake Pictures [HD] | Download Free Images on Unsplash">
            <a:extLst>
              <a:ext uri="{FF2B5EF4-FFF2-40B4-BE49-F238E27FC236}">
                <a16:creationId xmlns:a16="http://schemas.microsoft.com/office/drawing/2014/main" id="{C5EEFD6C-BEDA-7A87-BF87-3BA37DE8B4FE}"/>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9760180" y="4624387"/>
            <a:ext cx="1547900" cy="1165225"/>
          </a:xfrm>
          <a:prstGeom prst="rect">
            <a:avLst/>
          </a:prstGeom>
          <a:noFill/>
        </p:spPr>
      </p:pic>
    </p:spTree>
    <p:extLst>
      <p:ext uri="{BB962C8B-B14F-4D97-AF65-F5344CB8AC3E}">
        <p14:creationId xmlns:p14="http://schemas.microsoft.com/office/powerpoint/2010/main" val="16070916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1997BD-990F-9941-84E2-AE0374724671}"/>
              </a:ext>
            </a:extLst>
          </p:cNvPr>
          <p:cNvSpPr>
            <a:spLocks noGrp="1"/>
          </p:cNvSpPr>
          <p:nvPr>
            <p:ph type="ctrTitle"/>
          </p:nvPr>
        </p:nvSpPr>
        <p:spPr>
          <a:xfrm>
            <a:off x="717936" y="532395"/>
            <a:ext cx="10849180" cy="736601"/>
          </a:xfrm>
        </p:spPr>
        <p:txBody>
          <a:bodyPr>
            <a:noAutofit/>
          </a:bodyPr>
          <a:lstStyle/>
          <a:p>
            <a:pPr algn="l"/>
            <a:r>
              <a:rPr lang="en-US" sz="3600" b="1" dirty="0">
                <a:solidFill>
                  <a:srgbClr val="0070C0"/>
                </a:solidFill>
              </a:rPr>
              <a:t>Lesson 6: </a:t>
            </a:r>
            <a:r>
              <a:rPr lang="en-AU" sz="3600" b="1" dirty="0">
                <a:solidFill>
                  <a:srgbClr val="0070C0"/>
                </a:solidFill>
              </a:rPr>
              <a:t>Discovering past climates and thermal inertia</a:t>
            </a:r>
            <a:endParaRPr lang="en-US" sz="3600" b="1" dirty="0">
              <a:solidFill>
                <a:srgbClr val="0070C0"/>
              </a:solidFill>
            </a:endParaRPr>
          </a:p>
        </p:txBody>
      </p:sp>
      <p:sp>
        <p:nvSpPr>
          <p:cNvPr id="3" name="Subtitle 2">
            <a:extLst>
              <a:ext uri="{FF2B5EF4-FFF2-40B4-BE49-F238E27FC236}">
                <a16:creationId xmlns:a16="http://schemas.microsoft.com/office/drawing/2014/main" id="{B4515972-C862-E849-A651-91AB8A4B5249}"/>
              </a:ext>
            </a:extLst>
          </p:cNvPr>
          <p:cNvSpPr>
            <a:spLocks noGrp="1"/>
          </p:cNvSpPr>
          <p:nvPr>
            <p:ph type="subTitle" idx="1"/>
          </p:nvPr>
        </p:nvSpPr>
        <p:spPr>
          <a:xfrm>
            <a:off x="933855" y="1412842"/>
            <a:ext cx="4498442" cy="1799817"/>
          </a:xfrm>
        </p:spPr>
        <p:txBody>
          <a:bodyPr>
            <a:normAutofit/>
          </a:bodyPr>
          <a:lstStyle/>
          <a:p>
            <a:pPr algn="l"/>
            <a:r>
              <a:rPr lang="en-AU" sz="2800" dirty="0">
                <a:latin typeface="+mj-lt"/>
              </a:rPr>
              <a:t>What do we know about past climates?</a:t>
            </a:r>
          </a:p>
          <a:p>
            <a:pPr algn="l"/>
            <a:r>
              <a:rPr lang="en-AU" sz="2800" dirty="0">
                <a:latin typeface="+mj-lt"/>
              </a:rPr>
              <a:t>How do we know about the past?</a:t>
            </a:r>
          </a:p>
        </p:txBody>
      </p:sp>
      <p:pic>
        <p:nvPicPr>
          <p:cNvPr id="1026" name="Picture 2" descr="Einstein-First Project">
            <a:extLst>
              <a:ext uri="{FF2B5EF4-FFF2-40B4-BE49-F238E27FC236}">
                <a16:creationId xmlns:a16="http://schemas.microsoft.com/office/drawing/2014/main" id="{96109656-3F99-3840-B67C-0E038AD757B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13783" y="5721069"/>
            <a:ext cx="3175000" cy="7366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Pleistocene epoch: The last ice age | Live Science">
            <a:extLst>
              <a:ext uri="{FF2B5EF4-FFF2-40B4-BE49-F238E27FC236}">
                <a16:creationId xmlns:a16="http://schemas.microsoft.com/office/drawing/2014/main" id="{011C280A-8140-A921-B818-A8351AFC867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3217" y="3154989"/>
            <a:ext cx="5820652" cy="3214390"/>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Cretaceous Period Photos, Dinosaur Photos -- National ...">
            <a:extLst>
              <a:ext uri="{FF2B5EF4-FFF2-40B4-BE49-F238E27FC236}">
                <a16:creationId xmlns:a16="http://schemas.microsoft.com/office/drawing/2014/main" id="{7B7C37EA-09EA-E179-05DC-AA824B55EA3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52682" y="1268996"/>
            <a:ext cx="4805463" cy="36072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3299246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51EDF0-DAE2-01A3-1AE1-3E097B48167D}"/>
              </a:ext>
            </a:extLst>
          </p:cNvPr>
          <p:cNvSpPr>
            <a:spLocks noGrp="1"/>
          </p:cNvSpPr>
          <p:nvPr>
            <p:ph type="title"/>
          </p:nvPr>
        </p:nvSpPr>
        <p:spPr>
          <a:xfrm>
            <a:off x="839788" y="365125"/>
            <a:ext cx="10515600" cy="1113155"/>
          </a:xfrm>
        </p:spPr>
        <p:txBody>
          <a:bodyPr>
            <a:normAutofit/>
          </a:bodyPr>
          <a:lstStyle/>
          <a:p>
            <a:r>
              <a:rPr lang="en-AU" sz="3200" b="1" dirty="0">
                <a:solidFill>
                  <a:srgbClr val="0070C0"/>
                </a:solidFill>
              </a:rPr>
              <a:t>Activity: Melting icebergs, glaciers and continental ice sheets</a:t>
            </a:r>
            <a:endParaRPr lang="en-AU" sz="3200" dirty="0"/>
          </a:p>
        </p:txBody>
      </p:sp>
      <p:sp>
        <p:nvSpPr>
          <p:cNvPr id="3" name="Text Placeholder 2">
            <a:extLst>
              <a:ext uri="{FF2B5EF4-FFF2-40B4-BE49-F238E27FC236}">
                <a16:creationId xmlns:a16="http://schemas.microsoft.com/office/drawing/2014/main" id="{DA59649F-F4BA-A816-B02C-F3B407096015}"/>
              </a:ext>
            </a:extLst>
          </p:cNvPr>
          <p:cNvSpPr>
            <a:spLocks noGrp="1"/>
          </p:cNvSpPr>
          <p:nvPr>
            <p:ph type="body" idx="1"/>
          </p:nvPr>
        </p:nvSpPr>
        <p:spPr/>
        <p:txBody>
          <a:bodyPr>
            <a:normAutofit/>
          </a:bodyPr>
          <a:lstStyle/>
          <a:p>
            <a:pPr algn="ctr"/>
            <a:r>
              <a:rPr lang="en-AU" sz="3200" dirty="0">
                <a:solidFill>
                  <a:srgbClr val="0070C0"/>
                </a:solidFill>
                <a:latin typeface="+mj-lt"/>
              </a:rPr>
              <a:t>Melting icebergs</a:t>
            </a:r>
          </a:p>
        </p:txBody>
      </p:sp>
      <p:sp>
        <p:nvSpPr>
          <p:cNvPr id="4" name="Content Placeholder 3">
            <a:extLst>
              <a:ext uri="{FF2B5EF4-FFF2-40B4-BE49-F238E27FC236}">
                <a16:creationId xmlns:a16="http://schemas.microsoft.com/office/drawing/2014/main" id="{4C45EE9F-2125-AA7E-8AB3-AA1BF8EA7E07}"/>
              </a:ext>
            </a:extLst>
          </p:cNvPr>
          <p:cNvSpPr>
            <a:spLocks noGrp="1"/>
          </p:cNvSpPr>
          <p:nvPr>
            <p:ph sz="half" idx="2"/>
          </p:nvPr>
        </p:nvSpPr>
        <p:spPr/>
        <p:txBody>
          <a:bodyPr/>
          <a:lstStyle/>
          <a:p>
            <a:pPr marL="0" indent="0">
              <a:buNone/>
            </a:pPr>
            <a:endParaRPr lang="en-AU" dirty="0"/>
          </a:p>
        </p:txBody>
      </p:sp>
      <p:sp>
        <p:nvSpPr>
          <p:cNvPr id="5" name="Text Placeholder 4">
            <a:extLst>
              <a:ext uri="{FF2B5EF4-FFF2-40B4-BE49-F238E27FC236}">
                <a16:creationId xmlns:a16="http://schemas.microsoft.com/office/drawing/2014/main" id="{8D2C353B-F65A-999E-D9D2-D0C354A505F3}"/>
              </a:ext>
            </a:extLst>
          </p:cNvPr>
          <p:cNvSpPr>
            <a:spLocks noGrp="1"/>
          </p:cNvSpPr>
          <p:nvPr>
            <p:ph type="body" sz="quarter" idx="3"/>
          </p:nvPr>
        </p:nvSpPr>
        <p:spPr>
          <a:xfrm>
            <a:off x="6346825" y="1681163"/>
            <a:ext cx="5183188" cy="823912"/>
          </a:xfrm>
        </p:spPr>
        <p:txBody>
          <a:bodyPr>
            <a:noAutofit/>
          </a:bodyPr>
          <a:lstStyle/>
          <a:p>
            <a:pPr algn="ctr"/>
            <a:r>
              <a:rPr lang="en-AU" sz="3200" dirty="0">
                <a:solidFill>
                  <a:srgbClr val="0070C0"/>
                </a:solidFill>
                <a:latin typeface="+mj-lt"/>
              </a:rPr>
              <a:t>Glaciers and continental ice sheets</a:t>
            </a:r>
            <a:endParaRPr lang="en-AU" sz="3200" dirty="0">
              <a:latin typeface="+mj-lt"/>
            </a:endParaRPr>
          </a:p>
        </p:txBody>
      </p:sp>
      <p:sp>
        <p:nvSpPr>
          <p:cNvPr id="6" name="Content Placeholder 5">
            <a:extLst>
              <a:ext uri="{FF2B5EF4-FFF2-40B4-BE49-F238E27FC236}">
                <a16:creationId xmlns:a16="http://schemas.microsoft.com/office/drawing/2014/main" id="{659448D0-EB1C-D552-38A3-96991F2FD66E}"/>
              </a:ext>
            </a:extLst>
          </p:cNvPr>
          <p:cNvSpPr>
            <a:spLocks noGrp="1"/>
          </p:cNvSpPr>
          <p:nvPr>
            <p:ph sz="quarter" idx="4"/>
          </p:nvPr>
        </p:nvSpPr>
        <p:spPr/>
        <p:txBody>
          <a:bodyPr/>
          <a:lstStyle/>
          <a:p>
            <a:pPr marL="0" indent="0">
              <a:buNone/>
            </a:pPr>
            <a:endParaRPr lang="en-AU" dirty="0"/>
          </a:p>
        </p:txBody>
      </p:sp>
      <p:pic>
        <p:nvPicPr>
          <p:cNvPr id="7" name="Picture 6" descr="A picture containing indoor, open, case, shelf&#10;&#10;Description automatically generated">
            <a:extLst>
              <a:ext uri="{FF2B5EF4-FFF2-40B4-BE49-F238E27FC236}">
                <a16:creationId xmlns:a16="http://schemas.microsoft.com/office/drawing/2014/main" id="{769BAE78-5D3C-599F-F0E2-FA38BA1661CF}"/>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826492" y="4341336"/>
            <a:ext cx="2898197" cy="1671002"/>
          </a:xfrm>
          <a:prstGeom prst="rect">
            <a:avLst/>
          </a:prstGeom>
          <a:noFill/>
        </p:spPr>
      </p:pic>
      <p:pic>
        <p:nvPicPr>
          <p:cNvPr id="8" name="Picture 7" descr="A picture containing microwave, oven&#10;&#10;Description automatically generated">
            <a:extLst>
              <a:ext uri="{FF2B5EF4-FFF2-40B4-BE49-F238E27FC236}">
                <a16:creationId xmlns:a16="http://schemas.microsoft.com/office/drawing/2014/main" id="{124579F9-9AF7-D0F0-7DB2-D941D3A5DF4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23317" y="2552860"/>
            <a:ext cx="2898197" cy="1642984"/>
          </a:xfrm>
          <a:prstGeom prst="rect">
            <a:avLst/>
          </a:prstGeom>
          <a:noFill/>
        </p:spPr>
      </p:pic>
      <p:pic>
        <p:nvPicPr>
          <p:cNvPr id="9" name="Picture 8" descr="A picture containing cake, indoor&#10;&#10;Description automatically generated">
            <a:extLst>
              <a:ext uri="{FF2B5EF4-FFF2-40B4-BE49-F238E27FC236}">
                <a16:creationId xmlns:a16="http://schemas.microsoft.com/office/drawing/2014/main" id="{857EFAD6-EB40-DE65-D264-CD0239C23E9D}"/>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rot="10800000" flipH="1" flipV="1">
            <a:off x="7214107" y="2534179"/>
            <a:ext cx="2933151" cy="1661665"/>
          </a:xfrm>
          <a:prstGeom prst="rect">
            <a:avLst/>
          </a:prstGeom>
          <a:noFill/>
        </p:spPr>
      </p:pic>
      <p:pic>
        <p:nvPicPr>
          <p:cNvPr id="10" name="Picture 9" descr="A picture containing indoor&#10;&#10;Description automatically generated">
            <a:extLst>
              <a:ext uri="{FF2B5EF4-FFF2-40B4-BE49-F238E27FC236}">
                <a16:creationId xmlns:a16="http://schemas.microsoft.com/office/drawing/2014/main" id="{FA620C14-058B-D682-F549-CA2E3DABDD3D}"/>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203270" y="4315511"/>
            <a:ext cx="2933151" cy="1696827"/>
          </a:xfrm>
          <a:prstGeom prst="rect">
            <a:avLst/>
          </a:prstGeom>
          <a:noFill/>
        </p:spPr>
      </p:pic>
    </p:spTree>
    <p:extLst>
      <p:ext uri="{BB962C8B-B14F-4D97-AF65-F5344CB8AC3E}">
        <p14:creationId xmlns:p14="http://schemas.microsoft.com/office/powerpoint/2010/main" val="36955897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1897D9-7FC6-6D06-E9B2-A012AC5556B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120131B-E925-EA59-14D2-86A000A0474B}"/>
              </a:ext>
            </a:extLst>
          </p:cNvPr>
          <p:cNvSpPr>
            <a:spLocks noGrp="1"/>
          </p:cNvSpPr>
          <p:nvPr>
            <p:ph type="title"/>
          </p:nvPr>
        </p:nvSpPr>
        <p:spPr>
          <a:xfrm>
            <a:off x="838200" y="365126"/>
            <a:ext cx="10515600" cy="876594"/>
          </a:xfrm>
        </p:spPr>
        <p:txBody>
          <a:bodyPr>
            <a:normAutofit/>
          </a:bodyPr>
          <a:lstStyle/>
          <a:p>
            <a:r>
              <a:rPr lang="en-AU" sz="4000" b="1" dirty="0">
                <a:solidFill>
                  <a:srgbClr val="0070C0"/>
                </a:solidFill>
              </a:rPr>
              <a:t>Ice Ages</a:t>
            </a:r>
            <a:endParaRPr lang="en-US" sz="4000" b="1" dirty="0">
              <a:solidFill>
                <a:srgbClr val="0070C0"/>
              </a:solidFill>
            </a:endParaRPr>
          </a:p>
        </p:txBody>
      </p:sp>
      <p:pic>
        <p:nvPicPr>
          <p:cNvPr id="4" name="Picture 3">
            <a:extLst>
              <a:ext uri="{FF2B5EF4-FFF2-40B4-BE49-F238E27FC236}">
                <a16:creationId xmlns:a16="http://schemas.microsoft.com/office/drawing/2014/main" id="{C9514BCE-BE87-07EF-7368-5BE575BABFC7}"/>
              </a:ext>
            </a:extLst>
          </p:cNvPr>
          <p:cNvPicPr/>
          <p:nvPr/>
        </p:nvPicPr>
        <p:blipFill>
          <a:blip r:embed="rId2"/>
          <a:stretch>
            <a:fillRect/>
          </a:stretch>
        </p:blipFill>
        <p:spPr>
          <a:xfrm>
            <a:off x="838200" y="5930583"/>
            <a:ext cx="2171700" cy="492760"/>
          </a:xfrm>
          <a:prstGeom prst="rect">
            <a:avLst/>
          </a:prstGeom>
        </p:spPr>
      </p:pic>
      <p:sp>
        <p:nvSpPr>
          <p:cNvPr id="10" name="Content Placeholder 9">
            <a:extLst>
              <a:ext uri="{FF2B5EF4-FFF2-40B4-BE49-F238E27FC236}">
                <a16:creationId xmlns:a16="http://schemas.microsoft.com/office/drawing/2014/main" id="{110A6521-7F5D-30F4-BE4D-D98EEF0603A9}"/>
              </a:ext>
            </a:extLst>
          </p:cNvPr>
          <p:cNvSpPr>
            <a:spLocks noGrp="1"/>
          </p:cNvSpPr>
          <p:nvPr>
            <p:ph idx="1"/>
          </p:nvPr>
        </p:nvSpPr>
        <p:spPr>
          <a:xfrm>
            <a:off x="838200" y="1241720"/>
            <a:ext cx="10622280" cy="4935243"/>
          </a:xfrm>
        </p:spPr>
        <p:txBody>
          <a:bodyPr>
            <a:normAutofit/>
          </a:bodyPr>
          <a:lstStyle/>
          <a:p>
            <a:pPr marL="0" indent="0">
              <a:buNone/>
            </a:pPr>
            <a:r>
              <a:rPr lang="en-US" dirty="0">
                <a:latin typeface="+mj-lt"/>
              </a:rPr>
              <a:t>Scientific evidence suggests:</a:t>
            </a:r>
          </a:p>
          <a:p>
            <a:pPr marL="533400" indent="-533400"/>
            <a:r>
              <a:rPr lang="en-AU" dirty="0">
                <a:latin typeface="+mj-lt"/>
              </a:rPr>
              <a:t>there has been about 40 ice ages in the last 2.4 million years </a:t>
            </a:r>
          </a:p>
          <a:p>
            <a:pPr marL="533400" indent="-533400"/>
            <a:r>
              <a:rPr lang="en-AU" dirty="0">
                <a:latin typeface="+mj-lt"/>
              </a:rPr>
              <a:t>the latest one peaked 29,000 years ago and is still going today. </a:t>
            </a:r>
          </a:p>
          <a:p>
            <a:pPr marL="533400" indent="-533400"/>
            <a:r>
              <a:rPr lang="en-AU" dirty="0">
                <a:latin typeface="+mj-lt"/>
              </a:rPr>
              <a:t>we are still emerging from</a:t>
            </a:r>
            <a:br>
              <a:rPr lang="en-AU" dirty="0">
                <a:latin typeface="+mj-lt"/>
              </a:rPr>
            </a:br>
            <a:r>
              <a:rPr lang="en-AU" dirty="0">
                <a:latin typeface="+mj-lt"/>
              </a:rPr>
              <a:t>the current ice age which </a:t>
            </a:r>
            <a:br>
              <a:rPr lang="en-AU" dirty="0">
                <a:latin typeface="+mj-lt"/>
              </a:rPr>
            </a:br>
            <a:r>
              <a:rPr lang="en-AU" dirty="0">
                <a:latin typeface="+mj-lt"/>
              </a:rPr>
              <a:t>saw about one-third of the</a:t>
            </a:r>
            <a:br>
              <a:rPr lang="en-AU" dirty="0">
                <a:latin typeface="+mj-lt"/>
              </a:rPr>
            </a:br>
            <a:r>
              <a:rPr lang="en-AU" dirty="0">
                <a:latin typeface="+mj-lt"/>
              </a:rPr>
              <a:t>Earth’s surface covered by ice</a:t>
            </a:r>
          </a:p>
        </p:txBody>
      </p:sp>
      <p:pic>
        <p:nvPicPr>
          <p:cNvPr id="8" name="Picture 7" descr="Coastlines of the Ice Age">
            <a:extLst>
              <a:ext uri="{FF2B5EF4-FFF2-40B4-BE49-F238E27FC236}">
                <a16:creationId xmlns:a16="http://schemas.microsoft.com/office/drawing/2014/main" id="{75204AC4-DD7B-3034-F393-CD49D0F0A146}"/>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829286" y="2802062"/>
            <a:ext cx="5631194" cy="2509417"/>
          </a:xfrm>
          <a:prstGeom prst="rect">
            <a:avLst/>
          </a:prstGeom>
          <a:noFill/>
          <a:ln>
            <a:noFill/>
          </a:ln>
        </p:spPr>
      </p:pic>
    </p:spTree>
    <p:extLst>
      <p:ext uri="{BB962C8B-B14F-4D97-AF65-F5344CB8AC3E}">
        <p14:creationId xmlns:p14="http://schemas.microsoft.com/office/powerpoint/2010/main" val="97936362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8EB3DB-DBEF-4619-F9F3-AEC62F8B1EF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E3ACC0C-B1DF-AEA8-376D-3E9CEF734B77}"/>
              </a:ext>
            </a:extLst>
          </p:cNvPr>
          <p:cNvSpPr>
            <a:spLocks noGrp="1"/>
          </p:cNvSpPr>
          <p:nvPr>
            <p:ph type="title"/>
          </p:nvPr>
        </p:nvSpPr>
        <p:spPr>
          <a:xfrm>
            <a:off x="838200" y="365126"/>
            <a:ext cx="10515600" cy="876594"/>
          </a:xfrm>
        </p:spPr>
        <p:txBody>
          <a:bodyPr>
            <a:normAutofit/>
          </a:bodyPr>
          <a:lstStyle/>
          <a:p>
            <a:r>
              <a:rPr lang="en-AU" sz="4000" b="1" dirty="0">
                <a:solidFill>
                  <a:srgbClr val="0070C0"/>
                </a:solidFill>
              </a:rPr>
              <a:t>Ice Ages Causes</a:t>
            </a:r>
            <a:endParaRPr lang="en-US" sz="4000" b="1" dirty="0">
              <a:solidFill>
                <a:srgbClr val="0070C0"/>
              </a:solidFill>
            </a:endParaRPr>
          </a:p>
        </p:txBody>
      </p:sp>
      <p:pic>
        <p:nvPicPr>
          <p:cNvPr id="4" name="Picture 3">
            <a:extLst>
              <a:ext uri="{FF2B5EF4-FFF2-40B4-BE49-F238E27FC236}">
                <a16:creationId xmlns:a16="http://schemas.microsoft.com/office/drawing/2014/main" id="{BFA6ECCF-B2A3-B703-38DC-4554427D55DE}"/>
              </a:ext>
            </a:extLst>
          </p:cNvPr>
          <p:cNvPicPr/>
          <p:nvPr/>
        </p:nvPicPr>
        <p:blipFill>
          <a:blip r:embed="rId2"/>
          <a:stretch>
            <a:fillRect/>
          </a:stretch>
        </p:blipFill>
        <p:spPr>
          <a:xfrm>
            <a:off x="838200" y="5930583"/>
            <a:ext cx="2171700" cy="492760"/>
          </a:xfrm>
          <a:prstGeom prst="rect">
            <a:avLst/>
          </a:prstGeom>
        </p:spPr>
      </p:pic>
      <p:sp>
        <p:nvSpPr>
          <p:cNvPr id="10" name="Content Placeholder 9">
            <a:extLst>
              <a:ext uri="{FF2B5EF4-FFF2-40B4-BE49-F238E27FC236}">
                <a16:creationId xmlns:a16="http://schemas.microsoft.com/office/drawing/2014/main" id="{AFB03D08-734B-313E-9521-F496B4E9D751}"/>
              </a:ext>
            </a:extLst>
          </p:cNvPr>
          <p:cNvSpPr>
            <a:spLocks noGrp="1"/>
          </p:cNvSpPr>
          <p:nvPr>
            <p:ph idx="1"/>
          </p:nvPr>
        </p:nvSpPr>
        <p:spPr>
          <a:xfrm>
            <a:off x="838200" y="1241720"/>
            <a:ext cx="10622280" cy="4935243"/>
          </a:xfrm>
        </p:spPr>
        <p:txBody>
          <a:bodyPr>
            <a:normAutofit/>
          </a:bodyPr>
          <a:lstStyle/>
          <a:p>
            <a:pPr marL="0" indent="0">
              <a:buNone/>
            </a:pPr>
            <a:r>
              <a:rPr lang="en-US" dirty="0">
                <a:latin typeface="+mj-lt"/>
              </a:rPr>
              <a:t>The </a:t>
            </a:r>
            <a:r>
              <a:rPr lang="en-US" i="1" dirty="0">
                <a:latin typeface="+mj-lt"/>
              </a:rPr>
              <a:t>Dive and Discover</a:t>
            </a:r>
            <a:r>
              <a:rPr lang="en-US" dirty="0">
                <a:latin typeface="+mj-lt"/>
              </a:rPr>
              <a:t> website: </a:t>
            </a:r>
            <a:r>
              <a:rPr lang="en-US" u="sng" dirty="0">
                <a:latin typeface="+mj-lt"/>
                <a:hlinkClick r:id="rId3"/>
              </a:rPr>
              <a:t>https://divediscover.whoi.edu/ice-ages/ </a:t>
            </a:r>
            <a:r>
              <a:rPr lang="en-US" u="sng" dirty="0">
                <a:latin typeface="+mj-lt"/>
              </a:rPr>
              <a:t> </a:t>
            </a:r>
            <a:r>
              <a:rPr lang="en-US" dirty="0">
                <a:latin typeface="+mj-lt"/>
              </a:rPr>
              <a:t>provides an excellent explanation of three effects that are considered to cause temperature variations:</a:t>
            </a:r>
          </a:p>
          <a:p>
            <a:pPr marL="533400" indent="-533400"/>
            <a:r>
              <a:rPr lang="en-US" dirty="0">
                <a:latin typeface="+mj-lt"/>
              </a:rPr>
              <a:t>changes in the shape of the Earth's orbit</a:t>
            </a:r>
          </a:p>
          <a:p>
            <a:pPr marL="533400" indent="-533400"/>
            <a:r>
              <a:rPr lang="en-US" dirty="0">
                <a:latin typeface="+mj-lt"/>
              </a:rPr>
              <a:t>the tilt on its axis, and </a:t>
            </a:r>
          </a:p>
          <a:p>
            <a:pPr marL="533400" indent="-533400"/>
            <a:r>
              <a:rPr lang="en-US" dirty="0">
                <a:latin typeface="+mj-lt"/>
              </a:rPr>
              <a:t>the wobble of the Earth's axis. </a:t>
            </a:r>
          </a:p>
          <a:p>
            <a:pPr marL="0" indent="0">
              <a:buNone/>
            </a:pPr>
            <a:r>
              <a:rPr lang="en-AU" dirty="0">
                <a:latin typeface="+mj-lt"/>
              </a:rPr>
              <a:t>Six-minute video: </a:t>
            </a:r>
            <a:r>
              <a:rPr lang="en-AU" i="1" dirty="0">
                <a:latin typeface="+mj-lt"/>
              </a:rPr>
              <a:t>How ice ages happen:</a:t>
            </a:r>
          </a:p>
          <a:p>
            <a:pPr marL="0" indent="0">
              <a:buNone/>
            </a:pPr>
            <a:r>
              <a:rPr lang="en-AU" i="1" dirty="0">
                <a:latin typeface="+mj-lt"/>
              </a:rPr>
              <a:t>The Milankovitch Cycles </a:t>
            </a:r>
            <a:r>
              <a:rPr lang="en-US" u="sng" dirty="0">
                <a:latin typeface="+mj-lt"/>
                <a:hlinkClick r:id="rId4"/>
              </a:rPr>
              <a:t>https://youtu.be/iA788usYNWA</a:t>
            </a:r>
            <a:endParaRPr lang="en-AU" dirty="0">
              <a:latin typeface="+mj-lt"/>
            </a:endParaRPr>
          </a:p>
          <a:p>
            <a:pPr marL="0" indent="0">
              <a:buNone/>
            </a:pPr>
            <a:r>
              <a:rPr lang="en-AU" dirty="0">
                <a:latin typeface="+mj-lt"/>
              </a:rPr>
              <a:t>Is also excellent.</a:t>
            </a:r>
          </a:p>
        </p:txBody>
      </p:sp>
      <p:pic>
        <p:nvPicPr>
          <p:cNvPr id="5" name="Picture 4" descr="A sun and earth in a circle&#10;&#10;AI-generated content may be incorrect.">
            <a:extLst>
              <a:ext uri="{FF2B5EF4-FFF2-40B4-BE49-F238E27FC236}">
                <a16:creationId xmlns:a16="http://schemas.microsoft.com/office/drawing/2014/main" id="{737A1445-00A1-B379-1695-3CE1FB78070C}"/>
              </a:ext>
            </a:extLst>
          </p:cNvPr>
          <p:cNvPicPr>
            <a:picLocks noChangeAspect="1"/>
          </p:cNvPicPr>
          <p:nvPr/>
        </p:nvPicPr>
        <p:blipFill>
          <a:blip r:embed="rId5"/>
          <a:stretch>
            <a:fillRect/>
          </a:stretch>
        </p:blipFill>
        <p:spPr>
          <a:xfrm>
            <a:off x="9915324" y="2080991"/>
            <a:ext cx="1438476" cy="1505160"/>
          </a:xfrm>
          <a:prstGeom prst="rect">
            <a:avLst/>
          </a:prstGeom>
        </p:spPr>
      </p:pic>
      <p:pic>
        <p:nvPicPr>
          <p:cNvPr id="7" name="Picture 6" descr="A planet earth and sun&#10;&#10;AI-generated content may be incorrect.">
            <a:extLst>
              <a:ext uri="{FF2B5EF4-FFF2-40B4-BE49-F238E27FC236}">
                <a16:creationId xmlns:a16="http://schemas.microsoft.com/office/drawing/2014/main" id="{4F8E5739-5E7E-DFE6-26F8-72A8896A5681}"/>
              </a:ext>
            </a:extLst>
          </p:cNvPr>
          <p:cNvPicPr>
            <a:picLocks noChangeAspect="1"/>
          </p:cNvPicPr>
          <p:nvPr/>
        </p:nvPicPr>
        <p:blipFill>
          <a:blip r:embed="rId6"/>
          <a:stretch>
            <a:fillRect/>
          </a:stretch>
        </p:blipFill>
        <p:spPr>
          <a:xfrm>
            <a:off x="9124639" y="3687131"/>
            <a:ext cx="2229161" cy="1476581"/>
          </a:xfrm>
          <a:prstGeom prst="rect">
            <a:avLst/>
          </a:prstGeom>
        </p:spPr>
      </p:pic>
      <p:pic>
        <p:nvPicPr>
          <p:cNvPr id="11" name="Picture 10" descr="A white pyramid shaped object with black lines&#10;&#10;AI-generated content may be incorrect.">
            <a:extLst>
              <a:ext uri="{FF2B5EF4-FFF2-40B4-BE49-F238E27FC236}">
                <a16:creationId xmlns:a16="http://schemas.microsoft.com/office/drawing/2014/main" id="{E6E8BC72-BD57-2BAF-CA95-83B2A8ACA5ED}"/>
              </a:ext>
            </a:extLst>
          </p:cNvPr>
          <p:cNvPicPr>
            <a:picLocks noChangeAspect="1"/>
          </p:cNvPicPr>
          <p:nvPr/>
        </p:nvPicPr>
        <p:blipFill>
          <a:blip r:embed="rId7"/>
          <a:stretch>
            <a:fillRect/>
          </a:stretch>
        </p:blipFill>
        <p:spPr>
          <a:xfrm>
            <a:off x="7426536" y="5163712"/>
            <a:ext cx="1405187" cy="1281583"/>
          </a:xfrm>
          <a:prstGeom prst="rect">
            <a:avLst/>
          </a:prstGeom>
        </p:spPr>
      </p:pic>
    </p:spTree>
    <p:extLst>
      <p:ext uri="{BB962C8B-B14F-4D97-AF65-F5344CB8AC3E}">
        <p14:creationId xmlns:p14="http://schemas.microsoft.com/office/powerpoint/2010/main" val="389955358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CDDC71-3EAD-3EDB-1878-F244117487B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0059488-EB01-F2D1-0608-B2E3EC5B3BDF}"/>
              </a:ext>
            </a:extLst>
          </p:cNvPr>
          <p:cNvSpPr>
            <a:spLocks noGrp="1"/>
          </p:cNvSpPr>
          <p:nvPr>
            <p:ph type="title"/>
          </p:nvPr>
        </p:nvSpPr>
        <p:spPr>
          <a:xfrm>
            <a:off x="838200" y="365126"/>
            <a:ext cx="10515600" cy="989682"/>
          </a:xfrm>
        </p:spPr>
        <p:txBody>
          <a:bodyPr/>
          <a:lstStyle/>
          <a:p>
            <a:r>
              <a:rPr lang="en-US" b="1" dirty="0">
                <a:solidFill>
                  <a:srgbClr val="0070C0"/>
                </a:solidFill>
              </a:rPr>
              <a:t>Exploring coastal flood maps</a:t>
            </a:r>
          </a:p>
        </p:txBody>
      </p:sp>
      <p:sp>
        <p:nvSpPr>
          <p:cNvPr id="11" name="TextBox 10">
            <a:extLst>
              <a:ext uri="{FF2B5EF4-FFF2-40B4-BE49-F238E27FC236}">
                <a16:creationId xmlns:a16="http://schemas.microsoft.com/office/drawing/2014/main" id="{12FFBF8B-CE05-55DA-2F33-6D42BA7450EE}"/>
              </a:ext>
            </a:extLst>
          </p:cNvPr>
          <p:cNvSpPr txBox="1"/>
          <p:nvPr/>
        </p:nvSpPr>
        <p:spPr>
          <a:xfrm>
            <a:off x="4568336" y="6176963"/>
            <a:ext cx="343364" cy="369332"/>
          </a:xfrm>
          <a:prstGeom prst="rect">
            <a:avLst/>
          </a:prstGeom>
          <a:noFill/>
        </p:spPr>
        <p:txBody>
          <a:bodyPr wrap="none" rtlCol="0">
            <a:spAutoFit/>
          </a:bodyPr>
          <a:lstStyle/>
          <a:p>
            <a:r>
              <a:rPr lang="en-AU" dirty="0"/>
              <a:t>   </a:t>
            </a:r>
          </a:p>
        </p:txBody>
      </p:sp>
      <p:pic>
        <p:nvPicPr>
          <p:cNvPr id="4" name="Picture 3">
            <a:extLst>
              <a:ext uri="{FF2B5EF4-FFF2-40B4-BE49-F238E27FC236}">
                <a16:creationId xmlns:a16="http://schemas.microsoft.com/office/drawing/2014/main" id="{89C37766-E8C6-C8B2-5884-C3EB8930F503}"/>
              </a:ext>
            </a:extLst>
          </p:cNvPr>
          <p:cNvPicPr/>
          <p:nvPr/>
        </p:nvPicPr>
        <p:blipFill>
          <a:blip r:embed="rId2"/>
          <a:stretch>
            <a:fillRect/>
          </a:stretch>
        </p:blipFill>
        <p:spPr>
          <a:xfrm>
            <a:off x="592106" y="6000114"/>
            <a:ext cx="2171700" cy="492760"/>
          </a:xfrm>
          <a:prstGeom prst="rect">
            <a:avLst/>
          </a:prstGeom>
        </p:spPr>
      </p:pic>
      <p:sp>
        <p:nvSpPr>
          <p:cNvPr id="6" name="TextBox 5">
            <a:extLst>
              <a:ext uri="{FF2B5EF4-FFF2-40B4-BE49-F238E27FC236}">
                <a16:creationId xmlns:a16="http://schemas.microsoft.com/office/drawing/2014/main" id="{73B165A9-098A-C46C-9F45-18636E82C2D4}"/>
              </a:ext>
            </a:extLst>
          </p:cNvPr>
          <p:cNvSpPr txBox="1"/>
          <p:nvPr/>
        </p:nvSpPr>
        <p:spPr>
          <a:xfrm>
            <a:off x="1001030" y="1391663"/>
            <a:ext cx="10322668" cy="2800767"/>
          </a:xfrm>
          <a:prstGeom prst="rect">
            <a:avLst/>
          </a:prstGeom>
          <a:noFill/>
        </p:spPr>
        <p:txBody>
          <a:bodyPr wrap="square">
            <a:spAutoFit/>
          </a:bodyPr>
          <a:lstStyle/>
          <a:p>
            <a:r>
              <a:rPr lang="en-US" sz="2800" dirty="0">
                <a:solidFill>
                  <a:srgbClr val="111111"/>
                </a:solidFill>
                <a:latin typeface="+mj-lt"/>
              </a:rPr>
              <a:t>Go to Blue Marble 3000 and 10000: </a:t>
            </a:r>
            <a:r>
              <a:rPr lang="en-AU" u="sng" dirty="0">
                <a:hlinkClick r:id="rId3"/>
              </a:rPr>
              <a:t>http://radar.zhaw.ch/bluemarble3000.html</a:t>
            </a:r>
            <a:endParaRPr lang="en-AU" u="sng" dirty="0"/>
          </a:p>
          <a:p>
            <a:r>
              <a:rPr lang="en-AU" sz="2800" dirty="0">
                <a:solidFill>
                  <a:srgbClr val="111111"/>
                </a:solidFill>
                <a:latin typeface="+mj-lt"/>
              </a:rPr>
              <a:t>Check that and either 3,000 or 10,000</a:t>
            </a:r>
          </a:p>
          <a:p>
            <a:endParaRPr lang="en-AU" sz="2800" dirty="0">
              <a:solidFill>
                <a:srgbClr val="111111"/>
              </a:solidFill>
              <a:latin typeface="+mj-lt"/>
            </a:endParaRPr>
          </a:p>
          <a:p>
            <a:r>
              <a:rPr lang="en-AU" sz="2800" dirty="0">
                <a:solidFill>
                  <a:srgbClr val="111111"/>
                </a:solidFill>
                <a:latin typeface="+mj-lt"/>
              </a:rPr>
              <a:t>As an alternative explore Vivid Maps: </a:t>
            </a:r>
            <a:br>
              <a:rPr lang="en-AU" sz="2800" dirty="0">
                <a:solidFill>
                  <a:srgbClr val="111111"/>
                </a:solidFill>
                <a:latin typeface="+mj-lt"/>
              </a:rPr>
            </a:br>
            <a:r>
              <a:rPr lang="en-US" u="sng" dirty="0">
                <a:hlinkClick r:id="rId4"/>
              </a:rPr>
              <a:t>https://www.vividmaps.com/wp-content/uploads/2017/05/Sahul-1024x936.jpg?_ga=2.156879481.356316166.1635633090-1222286235.1635633090</a:t>
            </a:r>
            <a:endParaRPr lang="en-AU" dirty="0"/>
          </a:p>
          <a:p>
            <a:endParaRPr lang="en-US" sz="2800" dirty="0">
              <a:solidFill>
                <a:srgbClr val="111111"/>
              </a:solidFill>
              <a:latin typeface="+mj-lt"/>
            </a:endParaRPr>
          </a:p>
        </p:txBody>
      </p:sp>
      <p:sp>
        <p:nvSpPr>
          <p:cNvPr id="7" name="TextBox 6">
            <a:extLst>
              <a:ext uri="{FF2B5EF4-FFF2-40B4-BE49-F238E27FC236}">
                <a16:creationId xmlns:a16="http://schemas.microsoft.com/office/drawing/2014/main" id="{3603300A-082B-BBBA-EC42-24DDA61D2D0C}"/>
              </a:ext>
            </a:extLst>
          </p:cNvPr>
          <p:cNvSpPr txBox="1"/>
          <p:nvPr/>
        </p:nvSpPr>
        <p:spPr>
          <a:xfrm>
            <a:off x="838200" y="5204727"/>
            <a:ext cx="10774424" cy="523220"/>
          </a:xfrm>
          <a:prstGeom prst="rect">
            <a:avLst/>
          </a:prstGeom>
          <a:noFill/>
        </p:spPr>
        <p:txBody>
          <a:bodyPr wrap="none" rtlCol="0">
            <a:spAutoFit/>
          </a:bodyPr>
          <a:lstStyle/>
          <a:p>
            <a:r>
              <a:rPr lang="en-AU" sz="1400" dirty="0">
                <a:solidFill>
                  <a:srgbClr val="111111"/>
                </a:solidFill>
                <a:latin typeface="+mj-lt"/>
                <a:hlinkClick r:id="rId5">
                  <a:extLst>
                    <a:ext uri="{A12FA001-AC4F-418D-AE19-62706E023703}">
                      <ahyp:hlinkClr xmlns:ahyp="http://schemas.microsoft.com/office/drawing/2018/hyperlinkcolor" val="tx"/>
                    </a:ext>
                  </a:extLst>
                </a:hlinkClick>
              </a:rPr>
              <a:t>Image source: </a:t>
            </a:r>
            <a:r>
              <a:rPr lang="en-AU" sz="1400" dirty="0">
                <a:latin typeface="+mj-lt"/>
                <a:hlinkClick r:id="rId5"/>
              </a:rPr>
              <a:t>https://www.researchgate.net/publication/342693559</a:t>
            </a:r>
            <a:endParaRPr lang="en-AU" sz="1400" dirty="0">
              <a:latin typeface="+mj-lt"/>
            </a:endParaRPr>
          </a:p>
          <a:p>
            <a:r>
              <a:rPr lang="en-AU" sz="1400" dirty="0">
                <a:latin typeface="+mj-lt"/>
              </a:rPr>
              <a:t>Evaluating_the_Performance_and_Feasibility_of_Using_Recovered_Fly_Ash_and_Fluidized_Bed_Combustion_FBC_Fly_Ash_as_Concrete_Pozzolan</a:t>
            </a:r>
          </a:p>
        </p:txBody>
      </p:sp>
    </p:spTree>
    <p:extLst>
      <p:ext uri="{BB962C8B-B14F-4D97-AF65-F5344CB8AC3E}">
        <p14:creationId xmlns:p14="http://schemas.microsoft.com/office/powerpoint/2010/main" val="315410310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0A10FE-7605-29DC-32F8-3D74BCA7C82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1CA15FF-4B89-88D3-87DC-368CA3574A16}"/>
              </a:ext>
            </a:extLst>
          </p:cNvPr>
          <p:cNvSpPr>
            <a:spLocks noGrp="1"/>
          </p:cNvSpPr>
          <p:nvPr>
            <p:ph type="title"/>
          </p:nvPr>
        </p:nvSpPr>
        <p:spPr>
          <a:xfrm>
            <a:off x="838200" y="365125"/>
            <a:ext cx="10515600" cy="1077912"/>
          </a:xfrm>
        </p:spPr>
        <p:txBody>
          <a:bodyPr>
            <a:normAutofit/>
          </a:bodyPr>
          <a:lstStyle/>
          <a:p>
            <a:r>
              <a:rPr lang="en-US" b="1" dirty="0">
                <a:solidFill>
                  <a:srgbClr val="0070C0"/>
                </a:solidFill>
              </a:rPr>
              <a:t>Key science ideas</a:t>
            </a:r>
          </a:p>
        </p:txBody>
      </p:sp>
      <p:sp>
        <p:nvSpPr>
          <p:cNvPr id="3" name="Content Placeholder 2">
            <a:extLst>
              <a:ext uri="{FF2B5EF4-FFF2-40B4-BE49-F238E27FC236}">
                <a16:creationId xmlns:a16="http://schemas.microsoft.com/office/drawing/2014/main" id="{7D5D5773-0614-694E-8B59-4385116FF6F7}"/>
              </a:ext>
            </a:extLst>
          </p:cNvPr>
          <p:cNvSpPr>
            <a:spLocks noGrp="1"/>
          </p:cNvSpPr>
          <p:nvPr>
            <p:ph idx="1"/>
          </p:nvPr>
        </p:nvSpPr>
        <p:spPr>
          <a:xfrm>
            <a:off x="838199" y="1264921"/>
            <a:ext cx="10698481" cy="5158422"/>
          </a:xfrm>
        </p:spPr>
        <p:txBody>
          <a:bodyPr>
            <a:noAutofit/>
          </a:bodyPr>
          <a:lstStyle/>
          <a:p>
            <a:pPr marL="1706563" indent="-1706563">
              <a:buNone/>
              <a:tabLst>
                <a:tab pos="1706563" algn="l"/>
              </a:tabLst>
            </a:pPr>
            <a:r>
              <a:rPr lang="en-AU" dirty="0">
                <a:latin typeface="+mj-lt"/>
              </a:rPr>
              <a:t>Key idea 1:	Water expands as it freezes, causing ice to be less dense than water because the water molecules form a crystal structure that takes up more space.</a:t>
            </a:r>
          </a:p>
          <a:p>
            <a:pPr marL="1706563" indent="-1706563">
              <a:buNone/>
              <a:tabLst>
                <a:tab pos="1706563" algn="l"/>
              </a:tabLst>
            </a:pPr>
            <a:r>
              <a:rPr lang="en-AU" dirty="0">
                <a:latin typeface="+mj-lt"/>
              </a:rPr>
              <a:t>Key idea 2:	Sea levels are rising because of increasing ocean temperatures causing expansion and the melting of continental icesheets and glaciers.</a:t>
            </a:r>
          </a:p>
          <a:p>
            <a:pPr marL="1706563" indent="-1706563">
              <a:buNone/>
              <a:tabLst>
                <a:tab pos="1706563" algn="l"/>
              </a:tabLst>
            </a:pPr>
            <a:r>
              <a:rPr lang="en-AU" dirty="0">
                <a:latin typeface="+mj-lt"/>
              </a:rPr>
              <a:t>Key idea 3:	Digital flood maps highlight the implications of sea level rise on coastal communities.</a:t>
            </a:r>
          </a:p>
        </p:txBody>
      </p:sp>
      <p:sp>
        <p:nvSpPr>
          <p:cNvPr id="4" name="AutoShape 2" descr="How to Think About Relativity's Concept of Space-Time | Quanta Magazine">
            <a:extLst>
              <a:ext uri="{FF2B5EF4-FFF2-40B4-BE49-F238E27FC236}">
                <a16:creationId xmlns:a16="http://schemas.microsoft.com/office/drawing/2014/main" id="{40D052DC-F621-AB47-9525-D027D9FD1E42}"/>
              </a:ext>
            </a:extLst>
          </p:cNvPr>
          <p:cNvSpPr>
            <a:spLocks noChangeAspect="1" noChangeArrowheads="1"/>
          </p:cNvSpPr>
          <p:nvPr/>
        </p:nvSpPr>
        <p:spPr bwMode="auto">
          <a:xfrm>
            <a:off x="5943600" y="3276600"/>
            <a:ext cx="1296444" cy="1296444"/>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5" name="Picture 4">
            <a:extLst>
              <a:ext uri="{FF2B5EF4-FFF2-40B4-BE49-F238E27FC236}">
                <a16:creationId xmlns:a16="http://schemas.microsoft.com/office/drawing/2014/main" id="{A3BAB8ED-5508-171A-905D-0FE917EAD35E}"/>
              </a:ext>
            </a:extLst>
          </p:cNvPr>
          <p:cNvPicPr/>
          <p:nvPr/>
        </p:nvPicPr>
        <p:blipFill>
          <a:blip r:embed="rId3"/>
          <a:stretch>
            <a:fillRect/>
          </a:stretch>
        </p:blipFill>
        <p:spPr>
          <a:xfrm>
            <a:off x="838200" y="5930583"/>
            <a:ext cx="2171700" cy="492760"/>
          </a:xfrm>
          <a:prstGeom prst="rect">
            <a:avLst/>
          </a:prstGeom>
        </p:spPr>
      </p:pic>
    </p:spTree>
    <p:extLst>
      <p:ext uri="{BB962C8B-B14F-4D97-AF65-F5344CB8AC3E}">
        <p14:creationId xmlns:p14="http://schemas.microsoft.com/office/powerpoint/2010/main" val="20126811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38200" y="365125"/>
            <a:ext cx="10683240" cy="991235"/>
          </a:xfrm>
        </p:spPr>
        <p:txBody>
          <a:bodyPr>
            <a:normAutofit/>
          </a:bodyPr>
          <a:lstStyle/>
          <a:p>
            <a:r>
              <a:rPr lang="en-US" sz="3600" b="1" dirty="0">
                <a:solidFill>
                  <a:srgbClr val="0070C0"/>
                </a:solidFill>
              </a:rPr>
              <a:t>Lesson 6: </a:t>
            </a:r>
            <a:r>
              <a:rPr lang="en-AU" sz="3600" b="1" dirty="0">
                <a:solidFill>
                  <a:srgbClr val="0070C0"/>
                </a:solidFill>
              </a:rPr>
              <a:t>Discovering past climates and thermal inertia</a:t>
            </a:r>
          </a:p>
        </p:txBody>
      </p:sp>
      <p:sp>
        <p:nvSpPr>
          <p:cNvPr id="5" name="Content Placeholder 4"/>
          <p:cNvSpPr>
            <a:spLocks noGrp="1"/>
          </p:cNvSpPr>
          <p:nvPr>
            <p:ph idx="1"/>
          </p:nvPr>
        </p:nvSpPr>
        <p:spPr>
          <a:xfrm>
            <a:off x="838200" y="1508761"/>
            <a:ext cx="10683240" cy="3916680"/>
          </a:xfrm>
        </p:spPr>
        <p:txBody>
          <a:bodyPr>
            <a:normAutofit/>
          </a:bodyPr>
          <a:lstStyle/>
          <a:p>
            <a:pPr marL="0" indent="0">
              <a:buNone/>
            </a:pPr>
            <a:r>
              <a:rPr lang="en-AU" dirty="0">
                <a:latin typeface="+mj-lt"/>
              </a:rPr>
              <a:t>This lesson begins with a discussion of the “Climate Cruise Adventure” text which explains how the vast volume of oceans and stored ice in our polar regions means that climate change has huge thermal inertia. This inertia results in changes occurring slowly at first but increasing in speed over time. They conduct an activity to model climate change inertia.</a:t>
            </a:r>
          </a:p>
          <a:p>
            <a:pPr marL="0" indent="0">
              <a:buNone/>
            </a:pPr>
            <a:r>
              <a:rPr lang="en-AU" dirty="0">
                <a:latin typeface="+mj-lt"/>
              </a:rPr>
              <a:t>Next students explore two complex graphs that summarise a vast body of research that has recovered the history of the Earth’s climate over 500 million years. Each group is given a particular reporting challenge, and students uncover predictions for Earth’s future climate.</a:t>
            </a:r>
          </a:p>
        </p:txBody>
      </p:sp>
      <p:pic>
        <p:nvPicPr>
          <p:cNvPr id="6" name="Picture 5"/>
          <p:cNvPicPr/>
          <p:nvPr/>
        </p:nvPicPr>
        <p:blipFill>
          <a:blip r:embed="rId2"/>
          <a:stretch>
            <a:fillRect/>
          </a:stretch>
        </p:blipFill>
        <p:spPr>
          <a:xfrm>
            <a:off x="838200" y="5790944"/>
            <a:ext cx="2171700" cy="492760"/>
          </a:xfrm>
          <a:prstGeom prst="rect">
            <a:avLst/>
          </a:prstGeom>
        </p:spPr>
      </p:pic>
    </p:spTree>
    <p:extLst>
      <p:ext uri="{BB962C8B-B14F-4D97-AF65-F5344CB8AC3E}">
        <p14:creationId xmlns:p14="http://schemas.microsoft.com/office/powerpoint/2010/main" val="17272101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38200" y="365126"/>
            <a:ext cx="10515600" cy="796410"/>
          </a:xfrm>
        </p:spPr>
        <p:txBody>
          <a:bodyPr>
            <a:normAutofit/>
          </a:bodyPr>
          <a:lstStyle/>
          <a:p>
            <a:r>
              <a:rPr lang="en-AU" sz="4800" b="1" dirty="0">
                <a:solidFill>
                  <a:srgbClr val="0070C0"/>
                </a:solidFill>
              </a:rPr>
              <a:t>Lesson 6: Learning intentions</a:t>
            </a:r>
          </a:p>
        </p:txBody>
      </p:sp>
      <p:sp>
        <p:nvSpPr>
          <p:cNvPr id="5" name="Content Placeholder 4"/>
          <p:cNvSpPr>
            <a:spLocks noGrp="1"/>
          </p:cNvSpPr>
          <p:nvPr>
            <p:ph idx="1"/>
          </p:nvPr>
        </p:nvSpPr>
        <p:spPr>
          <a:xfrm>
            <a:off x="838200" y="1395973"/>
            <a:ext cx="10210801" cy="4242828"/>
          </a:xfrm>
        </p:spPr>
        <p:txBody>
          <a:bodyPr>
            <a:normAutofit/>
          </a:bodyPr>
          <a:lstStyle/>
          <a:p>
            <a:pPr marL="533400" lvl="0" indent="-533400">
              <a:buNone/>
            </a:pPr>
            <a:r>
              <a:rPr lang="en-AU" sz="4000" dirty="0"/>
              <a:t>At the conclusion of the lesson, we will:</a:t>
            </a:r>
          </a:p>
          <a:p>
            <a:pPr marL="533400" lvl="0" indent="-533400"/>
            <a:r>
              <a:rPr lang="en-AU" dirty="0">
                <a:latin typeface="+mj-lt"/>
              </a:rPr>
              <a:t>Interpret information about past climates from fossil records.</a:t>
            </a:r>
          </a:p>
          <a:p>
            <a:pPr marL="533400" lvl="0" indent="-533400"/>
            <a:r>
              <a:rPr lang="en-AU" dirty="0">
                <a:latin typeface="+mj-lt"/>
              </a:rPr>
              <a:t>Explain that climate inertia causes things to heat up and cool down slowly, resulting in a significant time lag from when CO</a:t>
            </a:r>
            <a:r>
              <a:rPr lang="en-AU" baseline="-25000" dirty="0">
                <a:latin typeface="+mj-lt"/>
              </a:rPr>
              <a:t>2</a:t>
            </a:r>
            <a:r>
              <a:rPr lang="en-AU" dirty="0">
                <a:latin typeface="+mj-lt"/>
              </a:rPr>
              <a:t> builds up until we experience warmer temperatures.</a:t>
            </a:r>
          </a:p>
          <a:p>
            <a:pPr marL="533400" lvl="0" indent="-533400"/>
            <a:r>
              <a:rPr lang="en-AU" dirty="0">
                <a:latin typeface="+mj-lt"/>
              </a:rPr>
              <a:t>Explain that past climates were generally hotter, especially in the dinosaur’s period. Understand that more CO</a:t>
            </a:r>
            <a:r>
              <a:rPr lang="en-AU" baseline="-25000" dirty="0">
                <a:latin typeface="+mj-lt"/>
              </a:rPr>
              <a:t>2</a:t>
            </a:r>
            <a:r>
              <a:rPr lang="en-AU" dirty="0">
                <a:latin typeface="+mj-lt"/>
              </a:rPr>
              <a:t> makes the world hotter.</a:t>
            </a:r>
          </a:p>
          <a:p>
            <a:pPr marL="533400" lvl="0" indent="-533400"/>
            <a:r>
              <a:rPr lang="en-AU" dirty="0">
                <a:latin typeface="+mj-lt"/>
              </a:rPr>
              <a:t>Analyse complex graphs to obtain information about past climates.</a:t>
            </a:r>
          </a:p>
        </p:txBody>
      </p:sp>
      <p:pic>
        <p:nvPicPr>
          <p:cNvPr id="6" name="Picture 5"/>
          <p:cNvPicPr/>
          <p:nvPr/>
        </p:nvPicPr>
        <p:blipFill>
          <a:blip r:embed="rId2"/>
          <a:stretch>
            <a:fillRect/>
          </a:stretch>
        </p:blipFill>
        <p:spPr>
          <a:xfrm>
            <a:off x="838200" y="5930583"/>
            <a:ext cx="2171700" cy="492760"/>
          </a:xfrm>
          <a:prstGeom prst="rect">
            <a:avLst/>
          </a:prstGeom>
        </p:spPr>
      </p:pic>
    </p:spTree>
    <p:extLst>
      <p:ext uri="{BB962C8B-B14F-4D97-AF65-F5344CB8AC3E}">
        <p14:creationId xmlns:p14="http://schemas.microsoft.com/office/powerpoint/2010/main" val="36439934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38200" y="365126"/>
            <a:ext cx="10515600" cy="1046010"/>
          </a:xfrm>
        </p:spPr>
        <p:txBody>
          <a:bodyPr>
            <a:normAutofit fontScale="90000"/>
          </a:bodyPr>
          <a:lstStyle/>
          <a:p>
            <a:r>
              <a:rPr lang="en-AU" b="1" dirty="0">
                <a:solidFill>
                  <a:srgbClr val="0070C0"/>
                </a:solidFill>
              </a:rPr>
              <a:t>Lesson 4: Evaporation, rain, and the water cycle</a:t>
            </a:r>
          </a:p>
        </p:txBody>
      </p:sp>
      <p:sp>
        <p:nvSpPr>
          <p:cNvPr id="3" name="Rectangle 2"/>
          <p:cNvSpPr/>
          <p:nvPr/>
        </p:nvSpPr>
        <p:spPr>
          <a:xfrm>
            <a:off x="1005411" y="1488772"/>
            <a:ext cx="10181056" cy="558743"/>
          </a:xfrm>
          <a:prstGeom prst="rect">
            <a:avLst/>
          </a:prstGeom>
          <a:ln w="19050">
            <a:solidFill>
              <a:schemeClr val="accent1"/>
            </a:solidFill>
            <a:prstDash val="solid"/>
          </a:ln>
        </p:spPr>
        <p:txBody>
          <a:bodyPr wrap="square">
            <a:spAutoFit/>
          </a:bodyPr>
          <a:lstStyle/>
          <a:p>
            <a:pPr lvl="0">
              <a:lnSpc>
                <a:spcPct val="115000"/>
              </a:lnSpc>
              <a:spcBef>
                <a:spcPts val="600"/>
              </a:spcBef>
              <a:spcAft>
                <a:spcPts val="600"/>
              </a:spcAft>
              <a:tabLst>
                <a:tab pos="722313" algn="l"/>
              </a:tabLst>
            </a:pPr>
            <a:r>
              <a:rPr lang="en-AU" sz="2800" dirty="0">
                <a:latin typeface="+mj-lt"/>
                <a:ea typeface="Calibri" panose="020F0502020204030204" pitchFamily="34" charset="0"/>
                <a:cs typeface="Times New Roman" panose="02020603050405020304" pitchFamily="18" charset="0"/>
              </a:rPr>
              <a:t>1. Introductory evaporation activity (set up in previous lesson) </a:t>
            </a:r>
          </a:p>
        </p:txBody>
      </p:sp>
      <p:sp>
        <p:nvSpPr>
          <p:cNvPr id="6" name="Rectangle 5"/>
          <p:cNvSpPr/>
          <p:nvPr/>
        </p:nvSpPr>
        <p:spPr>
          <a:xfrm>
            <a:off x="2068554" y="2484380"/>
            <a:ext cx="9117914" cy="558743"/>
          </a:xfrm>
          <a:prstGeom prst="rect">
            <a:avLst/>
          </a:prstGeom>
          <a:ln w="19050">
            <a:solidFill>
              <a:schemeClr val="accent1"/>
            </a:solidFill>
          </a:ln>
        </p:spPr>
        <p:txBody>
          <a:bodyPr wrap="square">
            <a:spAutoFit/>
          </a:bodyPr>
          <a:lstStyle/>
          <a:p>
            <a:pPr>
              <a:lnSpc>
                <a:spcPct val="115000"/>
              </a:lnSpc>
              <a:spcBef>
                <a:spcPts val="600"/>
              </a:spcBef>
              <a:spcAft>
                <a:spcPts val="600"/>
              </a:spcAft>
              <a:tabLst>
                <a:tab pos="722313" algn="l"/>
              </a:tabLst>
            </a:pPr>
            <a:r>
              <a:rPr lang="en-AU" sz="2800" dirty="0">
                <a:latin typeface="+mj-lt"/>
                <a:ea typeface="Calibri" panose="020F0502020204030204" pitchFamily="34" charset="0"/>
                <a:cs typeface="Times New Roman" panose="02020603050405020304" pitchFamily="18" charset="0"/>
              </a:rPr>
              <a:t>2. Class Water cycle model</a:t>
            </a:r>
          </a:p>
        </p:txBody>
      </p:sp>
      <p:sp>
        <p:nvSpPr>
          <p:cNvPr id="7" name="Rectangle 6"/>
          <p:cNvSpPr/>
          <p:nvPr/>
        </p:nvSpPr>
        <p:spPr>
          <a:xfrm>
            <a:off x="3117082" y="3423881"/>
            <a:ext cx="8069386" cy="558743"/>
          </a:xfrm>
          <a:prstGeom prst="rect">
            <a:avLst/>
          </a:prstGeom>
          <a:ln w="19050">
            <a:solidFill>
              <a:schemeClr val="accent1"/>
            </a:solidFill>
          </a:ln>
        </p:spPr>
        <p:txBody>
          <a:bodyPr wrap="square">
            <a:spAutoFit/>
          </a:bodyPr>
          <a:lstStyle/>
          <a:p>
            <a:pPr lvl="0">
              <a:lnSpc>
                <a:spcPct val="115000"/>
              </a:lnSpc>
              <a:spcBef>
                <a:spcPts val="600"/>
              </a:spcBef>
              <a:spcAft>
                <a:spcPts val="600"/>
              </a:spcAft>
              <a:tabLst>
                <a:tab pos="722313" algn="l"/>
              </a:tabLst>
            </a:pPr>
            <a:r>
              <a:rPr lang="en-AU" sz="2800" dirty="0">
                <a:latin typeface="+mj-lt"/>
                <a:ea typeface="Calibri" panose="020F0502020204030204" pitchFamily="34" charset="0"/>
                <a:cs typeface="Times New Roman" panose="02020603050405020304" pitchFamily="18" charset="0"/>
              </a:rPr>
              <a:t>3. Analysis of BOM humidity data</a:t>
            </a:r>
          </a:p>
        </p:txBody>
      </p:sp>
      <p:sp>
        <p:nvSpPr>
          <p:cNvPr id="8" name="Rectangle 7"/>
          <p:cNvSpPr/>
          <p:nvPr/>
        </p:nvSpPr>
        <p:spPr>
          <a:xfrm>
            <a:off x="4057397" y="4363382"/>
            <a:ext cx="7131303" cy="523220"/>
          </a:xfrm>
          <a:prstGeom prst="rect">
            <a:avLst/>
          </a:prstGeom>
          <a:ln w="19050">
            <a:solidFill>
              <a:schemeClr val="accent1"/>
            </a:solidFill>
          </a:ln>
        </p:spPr>
        <p:txBody>
          <a:bodyPr wrap="square">
            <a:spAutoFit/>
          </a:bodyPr>
          <a:lstStyle/>
          <a:p>
            <a:pPr marL="363538" indent="-363538">
              <a:tabLst>
                <a:tab pos="363538" algn="l"/>
              </a:tabLst>
            </a:pPr>
            <a:r>
              <a:rPr lang="en-AU" sz="2800" dirty="0">
                <a:latin typeface="+mj-lt"/>
                <a:ea typeface="Calibri" panose="020F0502020204030204" pitchFamily="34" charset="0"/>
                <a:cs typeface="Times New Roman" panose="02020603050405020304" pitchFamily="18" charset="0"/>
              </a:rPr>
              <a:t>4. Investigate severity of rainfall events </a:t>
            </a:r>
            <a:endParaRPr lang="en-AU" sz="2800" dirty="0">
              <a:latin typeface="+mj-lt"/>
            </a:endParaRPr>
          </a:p>
        </p:txBody>
      </p:sp>
      <p:sp>
        <p:nvSpPr>
          <p:cNvPr id="10" name="Bent-Up Arrow 9"/>
          <p:cNvSpPr/>
          <p:nvPr/>
        </p:nvSpPr>
        <p:spPr>
          <a:xfrm rot="5400000">
            <a:off x="1025605" y="2027322"/>
            <a:ext cx="947145" cy="987533"/>
          </a:xfrm>
          <a:prstGeom prst="bentUpArrow">
            <a:avLst>
              <a:gd name="adj1" fmla="val 25000"/>
              <a:gd name="adj2" fmla="val 28611"/>
              <a:gd name="adj3" fmla="val 2634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Bent-Up Arrow 10"/>
          <p:cNvSpPr/>
          <p:nvPr/>
        </p:nvSpPr>
        <p:spPr>
          <a:xfrm rot="5400000">
            <a:off x="2129883" y="3012867"/>
            <a:ext cx="939502" cy="1000015"/>
          </a:xfrm>
          <a:prstGeom prst="bentUpArrow">
            <a:avLst>
              <a:gd name="adj1" fmla="val 25000"/>
              <a:gd name="adj2" fmla="val 33304"/>
              <a:gd name="adj3" fmla="val 2500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12" name="Picture 11"/>
          <p:cNvPicPr/>
          <p:nvPr/>
        </p:nvPicPr>
        <p:blipFill>
          <a:blip r:embed="rId2"/>
          <a:stretch>
            <a:fillRect/>
          </a:stretch>
        </p:blipFill>
        <p:spPr>
          <a:xfrm>
            <a:off x="982704" y="5709308"/>
            <a:ext cx="2171700" cy="492760"/>
          </a:xfrm>
          <a:prstGeom prst="rect">
            <a:avLst/>
          </a:prstGeom>
        </p:spPr>
      </p:pic>
      <p:sp>
        <p:nvSpPr>
          <p:cNvPr id="13" name="Bent-Up Arrow 12"/>
          <p:cNvSpPr/>
          <p:nvPr/>
        </p:nvSpPr>
        <p:spPr>
          <a:xfrm rot="5400000">
            <a:off x="3105370" y="3989598"/>
            <a:ext cx="927502" cy="913558"/>
          </a:xfrm>
          <a:prstGeom prst="bentUpArrow">
            <a:avLst>
              <a:gd name="adj1" fmla="val 25000"/>
              <a:gd name="adj2" fmla="val 33304"/>
              <a:gd name="adj3" fmla="val 2500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 name="Rectangle 1">
            <a:extLst>
              <a:ext uri="{FF2B5EF4-FFF2-40B4-BE49-F238E27FC236}">
                <a16:creationId xmlns:a16="http://schemas.microsoft.com/office/drawing/2014/main" id="{A3E83BDF-EFAC-7E5F-8EA4-07932BAEC64B}"/>
              </a:ext>
            </a:extLst>
          </p:cNvPr>
          <p:cNvSpPr/>
          <p:nvPr/>
        </p:nvSpPr>
        <p:spPr>
          <a:xfrm>
            <a:off x="4985286" y="5191966"/>
            <a:ext cx="6203414" cy="558743"/>
          </a:xfrm>
          <a:prstGeom prst="rect">
            <a:avLst/>
          </a:prstGeom>
          <a:ln w="19050">
            <a:solidFill>
              <a:schemeClr val="accent1"/>
            </a:solidFill>
          </a:ln>
        </p:spPr>
        <p:txBody>
          <a:bodyPr wrap="square">
            <a:spAutoFit/>
          </a:bodyPr>
          <a:lstStyle/>
          <a:p>
            <a:pPr indent="-363538">
              <a:lnSpc>
                <a:spcPct val="115000"/>
              </a:lnSpc>
              <a:spcBef>
                <a:spcPts val="600"/>
              </a:spcBef>
              <a:spcAft>
                <a:spcPts val="600"/>
              </a:spcAft>
              <a:tabLst>
                <a:tab pos="722313" algn="l"/>
              </a:tabLst>
            </a:pPr>
            <a:r>
              <a:rPr lang="en-AU" sz="2800" dirty="0">
                <a:latin typeface="+mj-lt"/>
                <a:ea typeface="Calibri" panose="020F0502020204030204" pitchFamily="34" charset="0"/>
                <a:cs typeface="Times New Roman" panose="02020603050405020304" pitchFamily="18" charset="0"/>
              </a:rPr>
              <a:t>5. Analysis of humidity data</a:t>
            </a:r>
          </a:p>
        </p:txBody>
      </p:sp>
      <p:sp>
        <p:nvSpPr>
          <p:cNvPr id="5" name="Bent-Up Arrow 12">
            <a:extLst>
              <a:ext uri="{FF2B5EF4-FFF2-40B4-BE49-F238E27FC236}">
                <a16:creationId xmlns:a16="http://schemas.microsoft.com/office/drawing/2014/main" id="{A379E3A3-D076-F478-C454-EED40F7BC74A}"/>
              </a:ext>
            </a:extLst>
          </p:cNvPr>
          <p:cNvSpPr/>
          <p:nvPr/>
        </p:nvSpPr>
        <p:spPr>
          <a:xfrm rot="5400000">
            <a:off x="4083727" y="4883799"/>
            <a:ext cx="836266" cy="888927"/>
          </a:xfrm>
          <a:prstGeom prst="bentUpArrow">
            <a:avLst>
              <a:gd name="adj1" fmla="val 25000"/>
              <a:gd name="adj2" fmla="val 33304"/>
              <a:gd name="adj3" fmla="val 2500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807047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A06101-31F6-034A-AE0C-365DDD02437C}"/>
              </a:ext>
            </a:extLst>
          </p:cNvPr>
          <p:cNvSpPr>
            <a:spLocks noGrp="1"/>
          </p:cNvSpPr>
          <p:nvPr>
            <p:ph type="title"/>
          </p:nvPr>
        </p:nvSpPr>
        <p:spPr>
          <a:xfrm>
            <a:off x="838200" y="365126"/>
            <a:ext cx="10515600" cy="876594"/>
          </a:xfrm>
        </p:spPr>
        <p:txBody>
          <a:bodyPr>
            <a:normAutofit/>
          </a:bodyPr>
          <a:lstStyle/>
          <a:p>
            <a:r>
              <a:rPr lang="en-AU" sz="4000" b="1" dirty="0">
                <a:solidFill>
                  <a:srgbClr val="0070C0"/>
                </a:solidFill>
              </a:rPr>
              <a:t>Climate Cruise Adventure</a:t>
            </a:r>
            <a:r>
              <a:rPr lang="en-US" sz="4000" b="1" dirty="0">
                <a:solidFill>
                  <a:srgbClr val="0070C0"/>
                </a:solidFill>
              </a:rPr>
              <a:t> </a:t>
            </a:r>
          </a:p>
        </p:txBody>
      </p:sp>
      <p:sp>
        <p:nvSpPr>
          <p:cNvPr id="3" name="Content Placeholder 2">
            <a:extLst>
              <a:ext uri="{FF2B5EF4-FFF2-40B4-BE49-F238E27FC236}">
                <a16:creationId xmlns:a16="http://schemas.microsoft.com/office/drawing/2014/main" id="{9EAD6F24-ACB5-B347-BCA2-1337E7EB0258}"/>
              </a:ext>
            </a:extLst>
          </p:cNvPr>
          <p:cNvSpPr>
            <a:spLocks noGrp="1"/>
          </p:cNvSpPr>
          <p:nvPr>
            <p:ph idx="1"/>
          </p:nvPr>
        </p:nvSpPr>
        <p:spPr>
          <a:xfrm>
            <a:off x="838200" y="1344707"/>
            <a:ext cx="5547360" cy="4482888"/>
          </a:xfrm>
        </p:spPr>
        <p:txBody>
          <a:bodyPr>
            <a:normAutofit/>
          </a:bodyPr>
          <a:lstStyle/>
          <a:p>
            <a:pPr marL="533400" lvl="0" indent="-533400"/>
            <a:r>
              <a:rPr lang="en-AU" dirty="0">
                <a:latin typeface="+mj-lt"/>
              </a:rPr>
              <a:t>Read or listen to the </a:t>
            </a:r>
            <a:r>
              <a:rPr lang="en-AU" i="1" dirty="0">
                <a:latin typeface="+mj-lt"/>
              </a:rPr>
              <a:t>Climate Cruise Adventure </a:t>
            </a:r>
            <a:r>
              <a:rPr lang="en-AU" dirty="0">
                <a:latin typeface="+mj-lt"/>
              </a:rPr>
              <a:t>‘audiocast’.</a:t>
            </a:r>
          </a:p>
          <a:p>
            <a:pPr marL="0" lvl="0" indent="0">
              <a:buNone/>
            </a:pPr>
            <a:r>
              <a:rPr lang="en-AU" dirty="0">
                <a:latin typeface="+mj-lt"/>
              </a:rPr>
              <a:t>	</a:t>
            </a:r>
            <a:r>
              <a:rPr lang="en-AU" altLang="en-US" sz="2400" dirty="0">
                <a:latin typeface="Arial" panose="020B0604020202020204" pitchFamily="34" charset="0"/>
                <a:ea typeface="Times New Roman" panose="02020603050405020304" pitchFamily="18" charset="0"/>
                <a:cs typeface="Aptos" panose="020B0004020202020204" pitchFamily="34" charset="0"/>
                <a:hlinkClick r:id="rId2"/>
              </a:rPr>
              <a:t> Climate cruise 2.mp3</a:t>
            </a:r>
            <a:endParaRPr lang="en-AU" sz="2400" dirty="0">
              <a:latin typeface="+mj-lt"/>
            </a:endParaRPr>
          </a:p>
          <a:p>
            <a:pPr marL="533400" lvl="0" indent="-533400"/>
            <a:r>
              <a:rPr lang="en-AU" dirty="0">
                <a:latin typeface="+mj-lt"/>
              </a:rPr>
              <a:t>If listening to the Audiocast, follow along as Connie reads.</a:t>
            </a:r>
          </a:p>
          <a:p>
            <a:pPr marL="533400" lvl="0" indent="-533400"/>
            <a:r>
              <a:rPr lang="en-AU" dirty="0">
                <a:latin typeface="+mj-lt"/>
              </a:rPr>
              <a:t>Highlight at lease 5 key points during the reading and summarise these in your Record of Learning.</a:t>
            </a:r>
          </a:p>
          <a:p>
            <a:pPr marL="533400" lvl="0" indent="-533400"/>
            <a:endParaRPr lang="en-AU" dirty="0">
              <a:latin typeface="+mj-lt"/>
            </a:endParaRPr>
          </a:p>
        </p:txBody>
      </p:sp>
      <p:pic>
        <p:nvPicPr>
          <p:cNvPr id="4" name="Picture 3">
            <a:extLst>
              <a:ext uri="{FF2B5EF4-FFF2-40B4-BE49-F238E27FC236}">
                <a16:creationId xmlns:a16="http://schemas.microsoft.com/office/drawing/2014/main" id="{2BC8038A-2EC1-604B-AC3C-6F9720A03521}"/>
              </a:ext>
            </a:extLst>
          </p:cNvPr>
          <p:cNvPicPr/>
          <p:nvPr/>
        </p:nvPicPr>
        <p:blipFill>
          <a:blip r:embed="rId3"/>
          <a:stretch>
            <a:fillRect/>
          </a:stretch>
        </p:blipFill>
        <p:spPr>
          <a:xfrm>
            <a:off x="838200" y="5930583"/>
            <a:ext cx="2171700" cy="492760"/>
          </a:xfrm>
          <a:prstGeom prst="rect">
            <a:avLst/>
          </a:prstGeom>
        </p:spPr>
      </p:pic>
      <p:pic>
        <p:nvPicPr>
          <p:cNvPr id="7" name="Picture 6" descr="A paper with text on it&#10;&#10;AI-generated content may be incorrect.">
            <a:extLst>
              <a:ext uri="{FF2B5EF4-FFF2-40B4-BE49-F238E27FC236}">
                <a16:creationId xmlns:a16="http://schemas.microsoft.com/office/drawing/2014/main" id="{2A41A1C9-AE65-ADE4-A2CF-630CF597A7E9}"/>
              </a:ext>
            </a:extLst>
          </p:cNvPr>
          <p:cNvPicPr>
            <a:picLocks noChangeAspect="1"/>
          </p:cNvPicPr>
          <p:nvPr/>
        </p:nvPicPr>
        <p:blipFill>
          <a:blip r:embed="rId4"/>
          <a:stretch>
            <a:fillRect/>
          </a:stretch>
        </p:blipFill>
        <p:spPr>
          <a:xfrm>
            <a:off x="7003417" y="429863"/>
            <a:ext cx="3883175" cy="5747100"/>
          </a:xfrm>
          <a:prstGeom prst="rect">
            <a:avLst/>
          </a:prstGeom>
        </p:spPr>
      </p:pic>
      <p:pic>
        <p:nvPicPr>
          <p:cNvPr id="7170" name="Picture 2">
            <a:hlinkClick r:id="rId2"/>
            <a:extLst>
              <a:ext uri="{FF2B5EF4-FFF2-40B4-BE49-F238E27FC236}">
                <a16:creationId xmlns:a16="http://schemas.microsoft.com/office/drawing/2014/main" id="{26719671-7AD3-4FE0-DD89-37BDCD796DA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5725" y="-92075"/>
            <a:ext cx="152400" cy="152400"/>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a:hlinkClick r:id="rId2"/>
            <a:extLst>
              <a:ext uri="{FF2B5EF4-FFF2-40B4-BE49-F238E27FC236}">
                <a16:creationId xmlns:a16="http://schemas.microsoft.com/office/drawing/2014/main" id="{87D3E250-EED0-A330-BC53-098B8609381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5725" y="-228600"/>
            <a:ext cx="152400" cy="152400"/>
          </a:xfrm>
          <a:prstGeom prst="rect">
            <a:avLst/>
          </a:prstGeom>
          <a:noFill/>
          <a:extLst>
            <a:ext uri="{909E8E84-426E-40DD-AFC4-6F175D3DCCD1}">
              <a14:hiddenFill xmlns:a14="http://schemas.microsoft.com/office/drawing/2010/main">
                <a:solidFill>
                  <a:srgbClr val="FFFFFF"/>
                </a:solidFill>
              </a14:hiddenFill>
            </a:ext>
          </a:extLst>
        </p:spPr>
      </p:pic>
      <p:pic>
        <p:nvPicPr>
          <p:cNvPr id="7173" name="Picture 5">
            <a:hlinkClick r:id="rId6"/>
            <a:extLst>
              <a:ext uri="{FF2B5EF4-FFF2-40B4-BE49-F238E27FC236}">
                <a16:creationId xmlns:a16="http://schemas.microsoft.com/office/drawing/2014/main" id="{30E3DEA1-CAF5-89E1-3C34-08526B597E5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5725" y="-46038"/>
            <a:ext cx="152400" cy="1524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883700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Nautica Ship Review | Cruise Critic">
            <a:extLst>
              <a:ext uri="{FF2B5EF4-FFF2-40B4-BE49-F238E27FC236}">
                <a16:creationId xmlns:a16="http://schemas.microsoft.com/office/drawing/2014/main" id="{83534B3C-51AB-A171-BDC9-F04DE7E3D8FE}"/>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46" t="23359" r="12434" b="-19423"/>
          <a:stretch/>
        </p:blipFill>
        <p:spPr bwMode="auto">
          <a:xfrm>
            <a:off x="-264695" y="807720"/>
            <a:ext cx="12721389" cy="9005888"/>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54A812D4-2694-5475-14CD-E6DD0D587F20}"/>
              </a:ext>
            </a:extLst>
          </p:cNvPr>
          <p:cNvSpPr>
            <a:spLocks noGrp="1"/>
          </p:cNvSpPr>
          <p:nvPr>
            <p:ph idx="1"/>
          </p:nvPr>
        </p:nvSpPr>
        <p:spPr>
          <a:xfrm>
            <a:off x="367989" y="4114800"/>
            <a:ext cx="11930691" cy="3200400"/>
          </a:xfrm>
        </p:spPr>
        <p:txBody>
          <a:bodyPr>
            <a:noAutofit/>
          </a:bodyPr>
          <a:lstStyle/>
          <a:p>
            <a:pPr marL="0" indent="0">
              <a:buNone/>
            </a:pPr>
            <a:r>
              <a:rPr lang="en-US" b="1" dirty="0">
                <a:solidFill>
                  <a:schemeClr val="bg1"/>
                </a:solidFill>
                <a:latin typeface="+mj-lt"/>
              </a:rPr>
              <a:t>The Earth is like a cruise ship; it held steady in a cool ideal climate for 10,000 years.</a:t>
            </a:r>
          </a:p>
          <a:p>
            <a:pPr marL="0" indent="0">
              <a:buSzPct val="159000"/>
              <a:buNone/>
            </a:pPr>
            <a:r>
              <a:rPr lang="en-US" b="1" dirty="0">
                <a:solidFill>
                  <a:schemeClr val="bg1"/>
                </a:solidFill>
                <a:latin typeface="+mj-lt"/>
              </a:rPr>
              <a:t>About 150 years ago we began to power-up its CO</a:t>
            </a:r>
            <a:r>
              <a:rPr lang="en-US" b="1" baseline="-25000" dirty="0">
                <a:solidFill>
                  <a:schemeClr val="bg1"/>
                </a:solidFill>
                <a:latin typeface="+mj-lt"/>
              </a:rPr>
              <a:t>2</a:t>
            </a:r>
            <a:r>
              <a:rPr lang="en-US" b="1" dirty="0">
                <a:solidFill>
                  <a:schemeClr val="bg1"/>
                </a:solidFill>
                <a:latin typeface="+mj-lt"/>
              </a:rPr>
              <a:t> climate engine.</a:t>
            </a:r>
          </a:p>
          <a:p>
            <a:pPr marL="0" indent="0">
              <a:buNone/>
            </a:pPr>
            <a:r>
              <a:rPr lang="en-US" b="1" dirty="0">
                <a:solidFill>
                  <a:schemeClr val="bg1"/>
                </a:solidFill>
                <a:latin typeface="+mj-lt"/>
              </a:rPr>
              <a:t>The ship has huge inertia…it responds very slowly.</a:t>
            </a:r>
          </a:p>
          <a:p>
            <a:pPr marL="0" indent="0">
              <a:buNone/>
            </a:pPr>
            <a:endParaRPr lang="en-US" sz="800" b="1" dirty="0">
              <a:solidFill>
                <a:schemeClr val="bg1"/>
              </a:solidFill>
              <a:latin typeface="+mj-lt"/>
            </a:endParaRPr>
          </a:p>
          <a:p>
            <a:pPr marL="0" indent="0">
              <a:buNone/>
            </a:pPr>
            <a:r>
              <a:rPr lang="en-US" b="1" i="1" dirty="0">
                <a:solidFill>
                  <a:schemeClr val="bg1"/>
                </a:solidFill>
                <a:latin typeface="+mj-lt"/>
              </a:rPr>
              <a:t>Now the climate is moving faster and faster to new climate destinations.</a:t>
            </a:r>
          </a:p>
          <a:p>
            <a:pPr marL="0" indent="0" algn="ctr">
              <a:buNone/>
            </a:pPr>
            <a:r>
              <a:rPr lang="en-US" b="1" i="1" dirty="0">
                <a:solidFill>
                  <a:schemeClr val="bg1"/>
                </a:solidFill>
                <a:latin typeface="+mj-lt"/>
              </a:rPr>
              <a:t>Past climates inform us, Time scales are uncertain.</a:t>
            </a:r>
          </a:p>
        </p:txBody>
      </p:sp>
      <p:sp>
        <p:nvSpPr>
          <p:cNvPr id="4" name="Title 1">
            <a:extLst>
              <a:ext uri="{FF2B5EF4-FFF2-40B4-BE49-F238E27FC236}">
                <a16:creationId xmlns:a16="http://schemas.microsoft.com/office/drawing/2014/main" id="{D2C78527-CF5E-D7CB-2DDC-260EACDCD59A}"/>
              </a:ext>
            </a:extLst>
          </p:cNvPr>
          <p:cNvSpPr>
            <a:spLocks noGrp="1"/>
          </p:cNvSpPr>
          <p:nvPr>
            <p:ph type="title"/>
          </p:nvPr>
        </p:nvSpPr>
        <p:spPr>
          <a:xfrm>
            <a:off x="655320" y="6613"/>
            <a:ext cx="11151964" cy="801107"/>
          </a:xfrm>
        </p:spPr>
        <p:txBody>
          <a:bodyPr>
            <a:normAutofit/>
          </a:bodyPr>
          <a:lstStyle/>
          <a:p>
            <a:r>
              <a:rPr lang="en-US" b="1" dirty="0">
                <a:solidFill>
                  <a:srgbClr val="0070C0"/>
                </a:solidFill>
              </a:rPr>
              <a:t>Climate Cruise Adventure</a:t>
            </a:r>
          </a:p>
        </p:txBody>
      </p:sp>
      <p:sp>
        <p:nvSpPr>
          <p:cNvPr id="6" name="TextBox 5">
            <a:extLst>
              <a:ext uri="{FF2B5EF4-FFF2-40B4-BE49-F238E27FC236}">
                <a16:creationId xmlns:a16="http://schemas.microsoft.com/office/drawing/2014/main" id="{F8704552-97DE-1730-0660-1BE7E6AC0470}"/>
              </a:ext>
            </a:extLst>
          </p:cNvPr>
          <p:cNvSpPr txBox="1"/>
          <p:nvPr/>
        </p:nvSpPr>
        <p:spPr>
          <a:xfrm>
            <a:off x="367989" y="1147162"/>
            <a:ext cx="6368716" cy="461665"/>
          </a:xfrm>
          <a:prstGeom prst="rect">
            <a:avLst/>
          </a:prstGeom>
          <a:noFill/>
        </p:spPr>
        <p:txBody>
          <a:bodyPr wrap="square">
            <a:spAutoFit/>
          </a:bodyPr>
          <a:lstStyle/>
          <a:p>
            <a:r>
              <a:rPr lang="en-US" sz="2400" dirty="0">
                <a:solidFill>
                  <a:schemeClr val="bg1"/>
                </a:solidFill>
                <a:latin typeface="+mj-lt"/>
              </a:rPr>
              <a:t>We all know what’s happening!</a:t>
            </a:r>
            <a:endParaRPr lang="en-US" sz="2400" dirty="0">
              <a:latin typeface="+mj-lt"/>
            </a:endParaRPr>
          </a:p>
        </p:txBody>
      </p:sp>
      <p:pic>
        <p:nvPicPr>
          <p:cNvPr id="5" name="Picture 4">
            <a:extLst>
              <a:ext uri="{FF2B5EF4-FFF2-40B4-BE49-F238E27FC236}">
                <a16:creationId xmlns:a16="http://schemas.microsoft.com/office/drawing/2014/main" id="{E24F9DB5-48B3-4372-A186-A46E3B7DD398}"/>
              </a:ext>
            </a:extLst>
          </p:cNvPr>
          <p:cNvPicPr/>
          <p:nvPr/>
        </p:nvPicPr>
        <p:blipFill>
          <a:blip r:embed="rId4"/>
          <a:stretch>
            <a:fillRect/>
          </a:stretch>
        </p:blipFill>
        <p:spPr>
          <a:xfrm>
            <a:off x="9789471" y="160786"/>
            <a:ext cx="2171700" cy="492760"/>
          </a:xfrm>
          <a:prstGeom prst="rect">
            <a:avLst/>
          </a:prstGeom>
        </p:spPr>
      </p:pic>
    </p:spTree>
    <p:extLst>
      <p:ext uri="{BB962C8B-B14F-4D97-AF65-F5344CB8AC3E}">
        <p14:creationId xmlns:p14="http://schemas.microsoft.com/office/powerpoint/2010/main" val="25054049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D091AA-1848-66BE-4A8D-5FDCE7569B0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28EDFD0-CE54-6F5E-C2B8-319E7292DB70}"/>
              </a:ext>
            </a:extLst>
          </p:cNvPr>
          <p:cNvSpPr>
            <a:spLocks noGrp="1"/>
          </p:cNvSpPr>
          <p:nvPr>
            <p:ph type="title"/>
          </p:nvPr>
        </p:nvSpPr>
        <p:spPr>
          <a:xfrm>
            <a:off x="838200" y="365126"/>
            <a:ext cx="10515600" cy="876594"/>
          </a:xfrm>
        </p:spPr>
        <p:txBody>
          <a:bodyPr>
            <a:normAutofit/>
          </a:bodyPr>
          <a:lstStyle/>
          <a:p>
            <a:r>
              <a:rPr lang="en-AU" sz="4000" b="1" dirty="0">
                <a:solidFill>
                  <a:srgbClr val="0070C0"/>
                </a:solidFill>
              </a:rPr>
              <a:t>Climate change inertia analogy</a:t>
            </a:r>
            <a:endParaRPr lang="en-US" sz="4000" b="1" dirty="0">
              <a:solidFill>
                <a:srgbClr val="0070C0"/>
              </a:solidFill>
            </a:endParaRPr>
          </a:p>
        </p:txBody>
      </p:sp>
      <p:sp>
        <p:nvSpPr>
          <p:cNvPr id="3" name="Content Placeholder 2">
            <a:extLst>
              <a:ext uri="{FF2B5EF4-FFF2-40B4-BE49-F238E27FC236}">
                <a16:creationId xmlns:a16="http://schemas.microsoft.com/office/drawing/2014/main" id="{6D531345-EA21-AFC6-116A-45B712342606}"/>
              </a:ext>
            </a:extLst>
          </p:cNvPr>
          <p:cNvSpPr>
            <a:spLocks noGrp="1"/>
          </p:cNvSpPr>
          <p:nvPr>
            <p:ph idx="1"/>
          </p:nvPr>
        </p:nvSpPr>
        <p:spPr>
          <a:xfrm>
            <a:off x="838200" y="1344707"/>
            <a:ext cx="6553200" cy="4482888"/>
          </a:xfrm>
        </p:spPr>
        <p:txBody>
          <a:bodyPr>
            <a:normAutofit/>
          </a:bodyPr>
          <a:lstStyle/>
          <a:p>
            <a:pPr marL="533400" lvl="0" indent="-533400"/>
            <a:r>
              <a:rPr lang="en-AU" dirty="0">
                <a:latin typeface="+mj-lt"/>
              </a:rPr>
              <a:t>Read or listen to the </a:t>
            </a:r>
            <a:r>
              <a:rPr lang="en-AU" i="1" dirty="0">
                <a:latin typeface="+mj-lt"/>
              </a:rPr>
              <a:t>Climate Cruise Adventure </a:t>
            </a:r>
            <a:r>
              <a:rPr lang="en-AU" dirty="0">
                <a:latin typeface="+mj-lt"/>
              </a:rPr>
              <a:t>‘audiocast’.</a:t>
            </a:r>
          </a:p>
          <a:p>
            <a:pPr marL="533400" lvl="0" indent="-533400"/>
            <a:r>
              <a:rPr lang="en-AU" dirty="0">
                <a:latin typeface="+mj-lt"/>
              </a:rPr>
              <a:t>Highlight at lease 5 key points in your Record of Learning.</a:t>
            </a:r>
          </a:p>
          <a:p>
            <a:pPr marL="533400" lvl="0" indent="-533400"/>
            <a:endParaRPr lang="en-AU" dirty="0">
              <a:latin typeface="+mj-lt"/>
            </a:endParaRPr>
          </a:p>
        </p:txBody>
      </p:sp>
      <p:pic>
        <p:nvPicPr>
          <p:cNvPr id="4" name="Picture 3">
            <a:extLst>
              <a:ext uri="{FF2B5EF4-FFF2-40B4-BE49-F238E27FC236}">
                <a16:creationId xmlns:a16="http://schemas.microsoft.com/office/drawing/2014/main" id="{3B88E1F4-562C-458D-218E-D28868133B5A}"/>
              </a:ext>
            </a:extLst>
          </p:cNvPr>
          <p:cNvPicPr/>
          <p:nvPr/>
        </p:nvPicPr>
        <p:blipFill>
          <a:blip r:embed="rId2"/>
          <a:stretch>
            <a:fillRect/>
          </a:stretch>
        </p:blipFill>
        <p:spPr>
          <a:xfrm>
            <a:off x="838200" y="5930583"/>
            <a:ext cx="2171700" cy="492760"/>
          </a:xfrm>
          <a:prstGeom prst="rect">
            <a:avLst/>
          </a:prstGeom>
        </p:spPr>
      </p:pic>
      <p:pic>
        <p:nvPicPr>
          <p:cNvPr id="5" name="Picture 4" descr="A close-up of a bag&#10;&#10;Description automatically generated">
            <a:extLst>
              <a:ext uri="{FF2B5EF4-FFF2-40B4-BE49-F238E27FC236}">
                <a16:creationId xmlns:a16="http://schemas.microsoft.com/office/drawing/2014/main" id="{411EEC0F-6BE5-DF03-CEA0-BA9E8B49EE5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02963" y="1344706"/>
            <a:ext cx="4223688" cy="2084293"/>
          </a:xfrm>
          <a:prstGeom prst="rect">
            <a:avLst/>
          </a:prstGeom>
        </p:spPr>
      </p:pic>
      <p:pic>
        <p:nvPicPr>
          <p:cNvPr id="6" name="Picture 5">
            <a:extLst>
              <a:ext uri="{FF2B5EF4-FFF2-40B4-BE49-F238E27FC236}">
                <a16:creationId xmlns:a16="http://schemas.microsoft.com/office/drawing/2014/main" id="{E4FDAE3B-2F70-D781-D2B8-2A88C954F81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77538" y="3783856"/>
            <a:ext cx="3073083" cy="2212121"/>
          </a:xfrm>
          <a:prstGeom prst="rect">
            <a:avLst/>
          </a:prstGeom>
        </p:spPr>
      </p:pic>
    </p:spTree>
    <p:extLst>
      <p:ext uri="{BB962C8B-B14F-4D97-AF65-F5344CB8AC3E}">
        <p14:creationId xmlns:p14="http://schemas.microsoft.com/office/powerpoint/2010/main" val="40975721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963254-E4B9-F641-34BA-C6E6C43B45B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E1CBA13-2B89-A39E-25D5-09D8863AAD1D}"/>
              </a:ext>
            </a:extLst>
          </p:cNvPr>
          <p:cNvSpPr>
            <a:spLocks noGrp="1"/>
          </p:cNvSpPr>
          <p:nvPr>
            <p:ph type="title"/>
          </p:nvPr>
        </p:nvSpPr>
        <p:spPr>
          <a:xfrm>
            <a:off x="1110574" y="365126"/>
            <a:ext cx="10243226" cy="876594"/>
          </a:xfrm>
        </p:spPr>
        <p:txBody>
          <a:bodyPr>
            <a:normAutofit/>
          </a:bodyPr>
          <a:lstStyle/>
          <a:p>
            <a:r>
              <a:rPr lang="en-AU" sz="4000" b="1" dirty="0">
                <a:solidFill>
                  <a:srgbClr val="0070C0"/>
                </a:solidFill>
              </a:rPr>
              <a:t>Earth’s Climate History</a:t>
            </a:r>
            <a:endParaRPr lang="en-US" sz="4000" b="1" dirty="0">
              <a:solidFill>
                <a:srgbClr val="0070C0"/>
              </a:solidFill>
            </a:endParaRPr>
          </a:p>
        </p:txBody>
      </p:sp>
      <p:sp>
        <p:nvSpPr>
          <p:cNvPr id="3" name="Content Placeholder 2">
            <a:extLst>
              <a:ext uri="{FF2B5EF4-FFF2-40B4-BE49-F238E27FC236}">
                <a16:creationId xmlns:a16="http://schemas.microsoft.com/office/drawing/2014/main" id="{A79CC51D-F064-0C4D-0BB1-BCF1066C13FB}"/>
              </a:ext>
            </a:extLst>
          </p:cNvPr>
          <p:cNvSpPr>
            <a:spLocks noGrp="1"/>
          </p:cNvSpPr>
          <p:nvPr>
            <p:ph idx="1"/>
          </p:nvPr>
        </p:nvSpPr>
        <p:spPr>
          <a:xfrm>
            <a:off x="1110574" y="1241720"/>
            <a:ext cx="10834991" cy="4869520"/>
          </a:xfrm>
        </p:spPr>
        <p:txBody>
          <a:bodyPr>
            <a:normAutofit fontScale="92500" lnSpcReduction="10000"/>
          </a:bodyPr>
          <a:lstStyle/>
          <a:p>
            <a:pPr marL="0" lvl="0" indent="0">
              <a:buNone/>
            </a:pPr>
            <a:r>
              <a:rPr lang="en-AU" b="1" dirty="0">
                <a:latin typeface="+mj-lt"/>
              </a:rPr>
              <a:t>Graph 1: Climate history of the Earth – Temperature variations</a:t>
            </a:r>
          </a:p>
          <a:p>
            <a:pPr marL="0" lvl="0" indent="0">
              <a:buNone/>
            </a:pPr>
            <a:endParaRPr lang="en-AU" b="1" dirty="0">
              <a:latin typeface="+mj-lt"/>
            </a:endParaRPr>
          </a:p>
          <a:p>
            <a:pPr marL="0" lvl="0" indent="0">
              <a:buNone/>
            </a:pPr>
            <a:endParaRPr lang="en-AU" b="1" dirty="0">
              <a:latin typeface="+mj-lt"/>
            </a:endParaRPr>
          </a:p>
          <a:p>
            <a:pPr marL="0" lvl="0" indent="0">
              <a:buNone/>
            </a:pPr>
            <a:r>
              <a:rPr lang="en-AU" b="1" dirty="0">
                <a:latin typeface="+mj-lt"/>
              </a:rPr>
              <a:t> </a:t>
            </a:r>
          </a:p>
          <a:p>
            <a:pPr marL="0" lvl="0" indent="0">
              <a:buNone/>
            </a:pPr>
            <a:endParaRPr lang="en-AU" dirty="0">
              <a:latin typeface="+mj-lt"/>
            </a:endParaRPr>
          </a:p>
          <a:p>
            <a:pPr marL="533400" lvl="0" indent="-533400"/>
            <a:endParaRPr lang="en-AU" dirty="0">
              <a:latin typeface="+mj-lt"/>
            </a:endParaRPr>
          </a:p>
          <a:p>
            <a:pPr marL="533400" lvl="0" indent="-533400"/>
            <a:endParaRPr lang="en-AU" dirty="0">
              <a:latin typeface="+mj-lt"/>
            </a:endParaRPr>
          </a:p>
          <a:p>
            <a:pPr marL="533400" lvl="0" indent="-533400"/>
            <a:endParaRPr lang="en-AU" dirty="0">
              <a:latin typeface="+mj-lt"/>
            </a:endParaRPr>
          </a:p>
          <a:p>
            <a:pPr marL="533400" lvl="0" indent="-533400"/>
            <a:endParaRPr lang="en-AU" dirty="0">
              <a:latin typeface="+mj-lt"/>
            </a:endParaRPr>
          </a:p>
          <a:p>
            <a:pPr marL="533400" lvl="0" indent="-533400"/>
            <a:r>
              <a:rPr lang="en-AU" dirty="0">
                <a:latin typeface="+mj-lt"/>
              </a:rPr>
              <a:t>’.</a:t>
            </a:r>
          </a:p>
          <a:p>
            <a:pPr marL="533400" lvl="0" indent="-533400"/>
            <a:r>
              <a:rPr lang="en-AU" dirty="0">
                <a:latin typeface="+mj-lt"/>
              </a:rPr>
              <a:t>.</a:t>
            </a:r>
          </a:p>
          <a:p>
            <a:pPr marL="533400" lvl="0" indent="-533400"/>
            <a:endParaRPr lang="en-AU" dirty="0">
              <a:latin typeface="+mj-lt"/>
            </a:endParaRPr>
          </a:p>
        </p:txBody>
      </p:sp>
      <p:pic>
        <p:nvPicPr>
          <p:cNvPr id="4" name="Picture 3">
            <a:extLst>
              <a:ext uri="{FF2B5EF4-FFF2-40B4-BE49-F238E27FC236}">
                <a16:creationId xmlns:a16="http://schemas.microsoft.com/office/drawing/2014/main" id="{A7F9BBD5-8C18-3D00-5994-4ECCC9C910EC}"/>
              </a:ext>
            </a:extLst>
          </p:cNvPr>
          <p:cNvPicPr/>
          <p:nvPr/>
        </p:nvPicPr>
        <p:blipFill>
          <a:blip r:embed="rId2"/>
          <a:stretch>
            <a:fillRect/>
          </a:stretch>
        </p:blipFill>
        <p:spPr>
          <a:xfrm>
            <a:off x="838200" y="5930583"/>
            <a:ext cx="2171700" cy="492760"/>
          </a:xfrm>
          <a:prstGeom prst="rect">
            <a:avLst/>
          </a:prstGeom>
        </p:spPr>
      </p:pic>
      <p:pic>
        <p:nvPicPr>
          <p:cNvPr id="7" name="Picture 6">
            <a:extLst>
              <a:ext uri="{FF2B5EF4-FFF2-40B4-BE49-F238E27FC236}">
                <a16:creationId xmlns:a16="http://schemas.microsoft.com/office/drawing/2014/main" id="{917021D0-1FA0-802A-1B13-BF0496BA6A05}"/>
              </a:ext>
            </a:extLst>
          </p:cNvPr>
          <p:cNvPicPr>
            <a:picLocks noChangeAspect="1"/>
          </p:cNvPicPr>
          <p:nvPr/>
        </p:nvPicPr>
        <p:blipFill rotWithShape="1">
          <a:blip r:embed="rId3"/>
          <a:srcRect t="29527" b="-1969"/>
          <a:stretch/>
        </p:blipFill>
        <p:spPr bwMode="auto">
          <a:xfrm>
            <a:off x="1219200" y="1798356"/>
            <a:ext cx="9862226" cy="3297607"/>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59399933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27170</TotalTime>
  <Words>1597</Words>
  <Application>Microsoft Office PowerPoint</Application>
  <PresentationFormat>Widescreen</PresentationFormat>
  <Paragraphs>138</Paragraphs>
  <Slides>24</Slides>
  <Notes>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24</vt:i4>
      </vt:variant>
    </vt:vector>
  </HeadingPairs>
  <TitlesOfParts>
    <vt:vector size="29" baseType="lpstr">
      <vt:lpstr>Arial</vt:lpstr>
      <vt:lpstr>Calibri</vt:lpstr>
      <vt:lpstr>Calibri Light</vt:lpstr>
      <vt:lpstr>Freestyle Script</vt:lpstr>
      <vt:lpstr>Office Theme</vt:lpstr>
      <vt:lpstr>PowerPoint Presentation</vt:lpstr>
      <vt:lpstr>Lesson 6: Discovering past climates and thermal inertia</vt:lpstr>
      <vt:lpstr>Lesson 6: Discovering past climates and thermal inertia</vt:lpstr>
      <vt:lpstr>Lesson 6: Learning intentions</vt:lpstr>
      <vt:lpstr>Lesson 4: Evaporation, rain, and the water cycle</vt:lpstr>
      <vt:lpstr>Climate Cruise Adventure </vt:lpstr>
      <vt:lpstr>Climate Cruise Adventure</vt:lpstr>
      <vt:lpstr>Climate change inertia analogy</vt:lpstr>
      <vt:lpstr>Earth’s Climate History</vt:lpstr>
      <vt:lpstr>Earth’s Climate History</vt:lpstr>
      <vt:lpstr>Earth’s Climate History</vt:lpstr>
      <vt:lpstr>Interpretation </vt:lpstr>
      <vt:lpstr>Key science ideas</vt:lpstr>
      <vt:lpstr>Lesson 7: Water weirdness and sea level change</vt:lpstr>
      <vt:lpstr>Lesson 7: Water weirdness and sea level change</vt:lpstr>
      <vt:lpstr>Lesson 7 learning intentions</vt:lpstr>
      <vt:lpstr>Lesson 7: Water weirdness and sea level change</vt:lpstr>
      <vt:lpstr>Review effect of temperature on water</vt:lpstr>
      <vt:lpstr>Activities: Sea level rise and why ice floats</vt:lpstr>
      <vt:lpstr>Activity: Melting icebergs, glaciers and continental ice sheets</vt:lpstr>
      <vt:lpstr>Ice Ages</vt:lpstr>
      <vt:lpstr>Ice Ages Causes</vt:lpstr>
      <vt:lpstr>Exploring coastal flood maps</vt:lpstr>
      <vt:lpstr>Key science ideas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Shachar Boublil</dc:creator>
  <cp:lastModifiedBy>David Wood</cp:lastModifiedBy>
  <cp:revision>56</cp:revision>
  <cp:lastPrinted>2022-12-02T00:31:07Z</cp:lastPrinted>
  <dcterms:created xsi:type="dcterms:W3CDTF">2020-12-01T11:06:14Z</dcterms:created>
  <dcterms:modified xsi:type="dcterms:W3CDTF">2025-12-01T21:04:33Z</dcterms:modified>
</cp:coreProperties>
</file>